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6" r:id="rId5"/>
    <p:sldId id="277" r:id="rId6"/>
    <p:sldId id="272" r:id="rId7"/>
    <p:sldId id="271" r:id="rId8"/>
    <p:sldId id="275" r:id="rId9"/>
    <p:sldId id="266" r:id="rId10"/>
    <p:sldId id="278" r:id="rId1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5">
          <p15:clr>
            <a:srgbClr val="A4A3A4"/>
          </p15:clr>
        </p15:guide>
        <p15:guide id="2" orient="horz" pos="4261">
          <p15:clr>
            <a:srgbClr val="A4A3A4"/>
          </p15:clr>
        </p15:guide>
        <p15:guide id="3" orient="horz" pos="777">
          <p15:clr>
            <a:srgbClr val="A4A3A4"/>
          </p15:clr>
        </p15:guide>
        <p15:guide id="4" pos="2853">
          <p15:clr>
            <a:srgbClr val="A4A3A4"/>
          </p15:clr>
        </p15:guide>
        <p15:guide id="5" pos="201">
          <p15:clr>
            <a:srgbClr val="A4A3A4"/>
          </p15:clr>
        </p15:guide>
        <p15:guide id="6" pos="2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33"/>
    <a:srgbClr val="7F7F7F"/>
    <a:srgbClr val="F69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 snapToGrid="0">
      <p:cViewPr varScale="1">
        <p:scale>
          <a:sx n="70" d="100"/>
          <a:sy n="70" d="100"/>
        </p:scale>
        <p:origin x="1180" y="60"/>
      </p:cViewPr>
      <p:guideLst>
        <p:guide orient="horz" pos="515"/>
        <p:guide orient="horz" pos="4261"/>
        <p:guide orient="horz" pos="777"/>
        <p:guide pos="2853"/>
        <p:guide pos="201"/>
        <p:guide pos="2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39" y="8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Hegblom" userId="12cb1f41ce49612f" providerId="LiveId" clId="{44DE20B9-E2D3-4C81-8844-48D18FE425C7}"/>
    <pc:docChg chg="custSel modSld">
      <pc:chgData name="Eric Hegblom" userId="12cb1f41ce49612f" providerId="LiveId" clId="{44DE20B9-E2D3-4C81-8844-48D18FE425C7}" dt="2018-03-10T19:02:07.796" v="54" actId="113"/>
      <pc:docMkLst>
        <pc:docMk/>
      </pc:docMkLst>
      <pc:sldChg chg="addSp delSp modSp">
        <pc:chgData name="Eric Hegblom" userId="12cb1f41ce49612f" providerId="LiveId" clId="{44DE20B9-E2D3-4C81-8844-48D18FE425C7}" dt="2018-03-10T19:02:07.796" v="54" actId="113"/>
        <pc:sldMkLst>
          <pc:docMk/>
          <pc:sldMk cId="2114383852" sldId="271"/>
        </pc:sldMkLst>
        <pc:spChg chg="mod">
          <ac:chgData name="Eric Hegblom" userId="12cb1f41ce49612f" providerId="LiveId" clId="{44DE20B9-E2D3-4C81-8844-48D18FE425C7}" dt="2018-03-10T19:02:07.796" v="54" actId="113"/>
          <ac:spMkLst>
            <pc:docMk/>
            <pc:sldMk cId="2114383852" sldId="271"/>
            <ac:spMk id="2" creationId="{65BF9C6B-AC1F-49F1-B187-DDAD67904333}"/>
          </ac:spMkLst>
        </pc:spChg>
        <pc:graphicFrameChg chg="add del">
          <ac:chgData name="Eric Hegblom" userId="12cb1f41ce49612f" providerId="LiveId" clId="{44DE20B9-E2D3-4C81-8844-48D18FE425C7}" dt="2018-03-10T19:01:57.364" v="52" actId="478"/>
          <ac:graphicFrameMkLst>
            <pc:docMk/>
            <pc:sldMk cId="2114383852" sldId="271"/>
            <ac:graphicFrameMk id="33" creationId="{70B0ED50-816A-491F-83A2-9E343B8F0373}"/>
          </ac:graphicFrameMkLst>
        </pc:graphicFrameChg>
      </pc:sldChg>
      <pc:sldChg chg="modSp">
        <pc:chgData name="Eric Hegblom" userId="12cb1f41ce49612f" providerId="LiveId" clId="{44DE20B9-E2D3-4C81-8844-48D18FE425C7}" dt="2018-03-10T19:01:04.217" v="50" actId="1036"/>
        <pc:sldMkLst>
          <pc:docMk/>
          <pc:sldMk cId="3309460217" sldId="273"/>
        </pc:sldMkLst>
        <pc:spChg chg="mod">
          <ac:chgData name="Eric Hegblom" userId="12cb1f41ce49612f" providerId="LiveId" clId="{44DE20B9-E2D3-4C81-8844-48D18FE425C7}" dt="2018-03-10T19:01:04.217" v="50" actId="1036"/>
          <ac:spMkLst>
            <pc:docMk/>
            <pc:sldMk cId="3309460217" sldId="273"/>
            <ac:spMk id="15" creationId="{3F8E63E1-A78D-41C6-B08E-309440435210}"/>
          </ac:spMkLst>
        </pc:spChg>
        <pc:spChg chg="mod">
          <ac:chgData name="Eric Hegblom" userId="12cb1f41ce49612f" providerId="LiveId" clId="{44DE20B9-E2D3-4C81-8844-48D18FE425C7}" dt="2018-03-10T19:01:04.217" v="50" actId="1036"/>
          <ac:spMkLst>
            <pc:docMk/>
            <pc:sldMk cId="3309460217" sldId="273"/>
            <ac:spMk id="22" creationId="{99419EB7-F6B5-445A-A86E-6DA39DB1AEEA}"/>
          </ac:spMkLst>
        </pc:spChg>
        <pc:graphicFrameChg chg="mod">
          <ac:chgData name="Eric Hegblom" userId="12cb1f41ce49612f" providerId="LiveId" clId="{44DE20B9-E2D3-4C81-8844-48D18FE425C7}" dt="2018-03-10T19:01:04.217" v="50" actId="1036"/>
          <ac:graphicFrameMkLst>
            <pc:docMk/>
            <pc:sldMk cId="3309460217" sldId="273"/>
            <ac:graphicFrameMk id="12" creationId="{A8E3E88D-2E13-4174-A8F7-7C6D0FE17CB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88C3303-E297-C649-AD7D-693ED49D97F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A0D24C7-1DB8-CC4B-B3D0-93259D5D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01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AD1D539-76DB-AA4A-97D2-2D4603177033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1ACB43-BB30-F94D-835F-958E8B04B0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58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umentum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228" y="259094"/>
            <a:ext cx="1941077" cy="397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19" y="1529143"/>
            <a:ext cx="7772400" cy="1219579"/>
          </a:xfrm>
        </p:spPr>
        <p:txBody>
          <a:bodyPr lIns="0" rIns="0" anchor="b">
            <a:noAutofit/>
          </a:bodyPr>
          <a:lstStyle>
            <a:lvl1pPr algn="l"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519" y="2830889"/>
            <a:ext cx="5026230" cy="911790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1400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446519" y="5043414"/>
            <a:ext cx="2509657" cy="914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0" name="Rectangle 9"/>
          <p:cNvSpPr/>
          <p:nvPr userDrawn="1"/>
        </p:nvSpPr>
        <p:spPr>
          <a:xfrm rot="18921152">
            <a:off x="2941804" y="4030624"/>
            <a:ext cx="6646039" cy="8762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90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834743" y="6679471"/>
            <a:ext cx="2360022" cy="957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3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3"/>
            </a:gs>
            <a:gs pos="100000">
              <a:schemeClr val="accent1"/>
            </a:gs>
            <a:gs pos="5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3" y="1652043"/>
            <a:ext cx="7772400" cy="1362075"/>
          </a:xfr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28" y="6127873"/>
            <a:ext cx="1941077" cy="3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765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-1" y="-4"/>
            <a:ext cx="8000521" cy="6859537"/>
          </a:xfrm>
          <a:custGeom>
            <a:avLst/>
            <a:gdLst>
              <a:gd name="connsiteX0" fmla="*/ 0 w 8000521"/>
              <a:gd name="connsiteY0" fmla="*/ 6858001 h 6858001"/>
              <a:gd name="connsiteX1" fmla="*/ 0 w 8000521"/>
              <a:gd name="connsiteY1" fmla="*/ 0 h 6858001"/>
              <a:gd name="connsiteX2" fmla="*/ 8000521 w 8000521"/>
              <a:gd name="connsiteY2" fmla="*/ 6858001 h 6858001"/>
              <a:gd name="connsiteX3" fmla="*/ 0 w 8000521"/>
              <a:gd name="connsiteY3" fmla="*/ 6858001 h 6858001"/>
              <a:gd name="connsiteX0" fmla="*/ 0 w 8000521"/>
              <a:gd name="connsiteY0" fmla="*/ 6858001 h 6858001"/>
              <a:gd name="connsiteX1" fmla="*/ 0 w 8000521"/>
              <a:gd name="connsiteY1" fmla="*/ 0 h 6858001"/>
              <a:gd name="connsiteX2" fmla="*/ 963254 w 8000521"/>
              <a:gd name="connsiteY2" fmla="*/ 832897 h 6858001"/>
              <a:gd name="connsiteX3" fmla="*/ 8000521 w 8000521"/>
              <a:gd name="connsiteY3" fmla="*/ 6858001 h 6858001"/>
              <a:gd name="connsiteX4" fmla="*/ 0 w 8000521"/>
              <a:gd name="connsiteY4" fmla="*/ 6858001 h 6858001"/>
              <a:gd name="connsiteX0" fmla="*/ 0 w 8000521"/>
              <a:gd name="connsiteY0" fmla="*/ 6859537 h 6859537"/>
              <a:gd name="connsiteX1" fmla="*/ 0 w 8000521"/>
              <a:gd name="connsiteY1" fmla="*/ 1536 h 6859537"/>
              <a:gd name="connsiteX2" fmla="*/ 1165721 w 8000521"/>
              <a:gd name="connsiteY2" fmla="*/ 0 h 6859537"/>
              <a:gd name="connsiteX3" fmla="*/ 8000521 w 8000521"/>
              <a:gd name="connsiteY3" fmla="*/ 6859537 h 6859537"/>
              <a:gd name="connsiteX4" fmla="*/ 0 w 8000521"/>
              <a:gd name="connsiteY4" fmla="*/ 6859537 h 6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521" h="6859537">
                <a:moveTo>
                  <a:pt x="0" y="6859537"/>
                </a:moveTo>
                <a:lnTo>
                  <a:pt x="0" y="1536"/>
                </a:lnTo>
                <a:lnTo>
                  <a:pt x="1165721" y="0"/>
                </a:lnTo>
                <a:lnTo>
                  <a:pt x="8000521" y="6859537"/>
                </a:lnTo>
                <a:lnTo>
                  <a:pt x="0" y="6859537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  <a:gs pos="60000">
                <a:schemeClr val="accent5"/>
              </a:gs>
            </a:gsLst>
            <a:lin ang="2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3"/>
          <p:cNvSpPr/>
          <p:nvPr userDrawn="1"/>
        </p:nvSpPr>
        <p:spPr>
          <a:xfrm flipH="1">
            <a:off x="1143479" y="-1537"/>
            <a:ext cx="8000521" cy="6859537"/>
          </a:xfrm>
          <a:custGeom>
            <a:avLst/>
            <a:gdLst>
              <a:gd name="connsiteX0" fmla="*/ 0 w 8000521"/>
              <a:gd name="connsiteY0" fmla="*/ 6858001 h 6858001"/>
              <a:gd name="connsiteX1" fmla="*/ 0 w 8000521"/>
              <a:gd name="connsiteY1" fmla="*/ 0 h 6858001"/>
              <a:gd name="connsiteX2" fmla="*/ 8000521 w 8000521"/>
              <a:gd name="connsiteY2" fmla="*/ 6858001 h 6858001"/>
              <a:gd name="connsiteX3" fmla="*/ 0 w 8000521"/>
              <a:gd name="connsiteY3" fmla="*/ 6858001 h 6858001"/>
              <a:gd name="connsiteX0" fmla="*/ 0 w 8000521"/>
              <a:gd name="connsiteY0" fmla="*/ 6858001 h 6858001"/>
              <a:gd name="connsiteX1" fmla="*/ 0 w 8000521"/>
              <a:gd name="connsiteY1" fmla="*/ 0 h 6858001"/>
              <a:gd name="connsiteX2" fmla="*/ 963254 w 8000521"/>
              <a:gd name="connsiteY2" fmla="*/ 832897 h 6858001"/>
              <a:gd name="connsiteX3" fmla="*/ 8000521 w 8000521"/>
              <a:gd name="connsiteY3" fmla="*/ 6858001 h 6858001"/>
              <a:gd name="connsiteX4" fmla="*/ 0 w 8000521"/>
              <a:gd name="connsiteY4" fmla="*/ 6858001 h 6858001"/>
              <a:gd name="connsiteX0" fmla="*/ 0 w 8000521"/>
              <a:gd name="connsiteY0" fmla="*/ 6859537 h 6859537"/>
              <a:gd name="connsiteX1" fmla="*/ 0 w 8000521"/>
              <a:gd name="connsiteY1" fmla="*/ 1536 h 6859537"/>
              <a:gd name="connsiteX2" fmla="*/ 1165721 w 8000521"/>
              <a:gd name="connsiteY2" fmla="*/ 0 h 6859537"/>
              <a:gd name="connsiteX3" fmla="*/ 8000521 w 8000521"/>
              <a:gd name="connsiteY3" fmla="*/ 6859537 h 6859537"/>
              <a:gd name="connsiteX4" fmla="*/ 0 w 8000521"/>
              <a:gd name="connsiteY4" fmla="*/ 6859537 h 6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521" h="6859537">
                <a:moveTo>
                  <a:pt x="0" y="6859537"/>
                </a:moveTo>
                <a:lnTo>
                  <a:pt x="0" y="1536"/>
                </a:lnTo>
                <a:lnTo>
                  <a:pt x="1165721" y="0"/>
                </a:lnTo>
                <a:lnTo>
                  <a:pt x="8000521" y="6859537"/>
                </a:lnTo>
                <a:lnTo>
                  <a:pt x="0" y="6859537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  <a:gs pos="49000">
                <a:schemeClr val="accent2"/>
              </a:gs>
            </a:gsLst>
            <a:lin ang="2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3" y="1652043"/>
            <a:ext cx="4379056" cy="1362075"/>
          </a:xfrm>
        </p:spPr>
        <p:txBody>
          <a:bodyPr anchor="t"/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28" y="6127873"/>
            <a:ext cx="1941077" cy="3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5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223963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4383" y="121666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1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223963"/>
            <a:ext cx="3871912" cy="45259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529138" y="1223963"/>
            <a:ext cx="4041648" cy="45255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2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233488"/>
            <a:ext cx="3871912" cy="4525963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529138" y="1233488"/>
            <a:ext cx="4041648" cy="2738868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719676" y="6630338"/>
            <a:ext cx="452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</a:rPr>
              <a:t>© 2015 Lumentum Operations LLC   |   LUMENTUM CONFIDENTIAL AND PROPRIETARY INFORMATION 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0" y="6571719"/>
            <a:ext cx="939872" cy="18022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265807" y="6609751"/>
            <a:ext cx="688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7EC7F9-14E3-43A2-A7EC-FDF3211A82AD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1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with fu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138" y="1234774"/>
            <a:ext cx="3895076" cy="4525963"/>
          </a:xfrm>
        </p:spPr>
        <p:txBody>
          <a:bodyPr/>
          <a:lstStyle>
            <a:lvl1pPr marL="0" indent="0">
              <a:buNone/>
              <a:defRPr/>
            </a:lvl1pPr>
            <a:lvl2pPr marL="227012" indent="0">
              <a:buNone/>
              <a:defRPr/>
            </a:lvl2pPr>
            <a:lvl3pPr marL="460375" indent="0">
              <a:buNone/>
              <a:defRPr/>
            </a:lvl3pPr>
            <a:lvl4pPr marL="687387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13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10035"/>
            <a:ext cx="9144000" cy="35242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56" y="-1"/>
            <a:ext cx="8229600" cy="8175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088" y="1228726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9676" y="6630338"/>
            <a:ext cx="452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</a:rPr>
              <a:t>© 2015 Lumentum Operations LLC   |   LUMENTUM CONFIDENTIAL AND PROPRIETARY INFORMATION 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0" y="6571719"/>
            <a:ext cx="939872" cy="1802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65807" y="6609751"/>
            <a:ext cx="688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7EC7F9-14E3-43A2-A7EC-FDF3211A82AD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5" r:id="rId3"/>
    <p:sldLayoutId id="2147483658" r:id="rId4"/>
    <p:sldLayoutId id="2147483652" r:id="rId5"/>
    <p:sldLayoutId id="2147483662" r:id="rId6"/>
    <p:sldLayoutId id="2147483661" r:id="rId7"/>
    <p:sldLayoutId id="2147483660" r:id="rId8"/>
    <p:sldLayoutId id="2147483654" r:id="rId9"/>
    <p:sldLayoutId id="214748365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spcBef>
          <a:spcPts val="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223838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457200" rtl="0" eaLnBrk="1" latinLnBrk="0" hangingPunct="1">
        <a:spcBef>
          <a:spcPts val="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457200" rtl="0" eaLnBrk="1" latinLnBrk="0" hangingPunct="1">
        <a:spcBef>
          <a:spcPts val="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google.com/url?sa=i&amp;rct=j&amp;q=&amp;esrc=s&amp;frm=1&amp;source=images&amp;cd=&amp;cad=rja&amp;uact=8&amp;ved=0ahUKEwia9vmo6t_MAhXi1IMKHe53AlQQjRwIBw&amp;url=http://www.razerzone.com/gaming-mice/laser-sensors&amp;psig=AFQjCNHocdXgtpm0XgkW1L7VQz_sfKXEbQ&amp;ust=14635305237363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Tribute to the carrier of Larry </a:t>
            </a:r>
            <a:r>
              <a:rPr lang="en-US" dirty="0" err="1"/>
              <a:t>Coldren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518" y="2830888"/>
            <a:ext cx="6749809" cy="15125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Widely Tunable </a:t>
            </a:r>
            <a:r>
              <a:rPr lang="en-US" sz="2400" dirty="0" err="1"/>
              <a:t>InP</a:t>
            </a:r>
            <a:r>
              <a:rPr lang="en-US" sz="2400" dirty="0"/>
              <a:t> PICs: Generations of High Volume </a:t>
            </a:r>
            <a:r>
              <a:rPr lang="en-US" sz="2400" dirty="0" smtClean="0"/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</a:t>
            </a:r>
            <a:r>
              <a:rPr lang="en-US" sz="2400" dirty="0"/>
              <a:t>Volume VCSEL Industrialization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March 16,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8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Tunable </a:t>
            </a:r>
            <a:r>
              <a:rPr lang="en-US" dirty="0" err="1" smtClean="0"/>
              <a:t>InP</a:t>
            </a:r>
            <a:r>
              <a:rPr lang="en-US" dirty="0" smtClean="0"/>
              <a:t> PICs: Generations of High Volume </a:t>
            </a:r>
            <a:r>
              <a:rPr lang="en-US" dirty="0"/>
              <a:t>M</a:t>
            </a:r>
            <a:r>
              <a:rPr lang="en-US" dirty="0" smtClean="0"/>
              <a:t>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84" y="743586"/>
            <a:ext cx="8614432" cy="2740278"/>
          </a:xfrm>
        </p:spPr>
        <p:txBody>
          <a:bodyPr/>
          <a:lstStyle/>
          <a:p>
            <a:r>
              <a:rPr lang="en-US" dirty="0" smtClean="0"/>
              <a:t>SGDBR laser and PICs based on it solved multiple problems for telecom components and enable widely tunable pluggable XFP and SFP+ transceivers for Metro and LH</a:t>
            </a:r>
          </a:p>
          <a:p>
            <a:pPr lvl="1"/>
            <a:r>
              <a:rPr lang="en-US" sz="1400" dirty="0" smtClean="0"/>
              <a:t>Reduced size, cost, and power dissipation</a:t>
            </a:r>
          </a:p>
          <a:p>
            <a:pPr lvl="1"/>
            <a:r>
              <a:rPr lang="en-US" sz="1400" dirty="0" smtClean="0"/>
              <a:t>Enhanced reliability</a:t>
            </a:r>
          </a:p>
          <a:p>
            <a:pPr lvl="1"/>
            <a:r>
              <a:rPr lang="en-US" sz="1400" dirty="0" smtClean="0"/>
              <a:t>C or L-band tuning</a:t>
            </a:r>
          </a:p>
          <a:p>
            <a:pPr lvl="1"/>
            <a:r>
              <a:rPr lang="en-US" sz="1400" dirty="0" smtClean="0"/>
              <a:t>High performance </a:t>
            </a:r>
            <a:r>
              <a:rPr lang="en-US" sz="1400" dirty="0"/>
              <a:t>o</a:t>
            </a:r>
            <a:r>
              <a:rPr lang="en-US" sz="1400" dirty="0" smtClean="0"/>
              <a:t>ptical transmitters when integrated with modulators</a:t>
            </a:r>
          </a:p>
          <a:p>
            <a:pPr lvl="1"/>
            <a:r>
              <a:rPr lang="en-US" sz="1400" dirty="0" smtClean="0"/>
              <a:t>SOA integration provided additional functionality</a:t>
            </a:r>
          </a:p>
          <a:p>
            <a:r>
              <a:rPr lang="en-US" dirty="0" smtClean="0"/>
              <a:t>Technology will continue enabling coherent DCI and eventually intra-datacenter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86" y="3054742"/>
            <a:ext cx="2949702" cy="380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4579"/>
          <a:stretch/>
        </p:blipFill>
        <p:spPr>
          <a:xfrm>
            <a:off x="319256" y="4035211"/>
            <a:ext cx="5139712" cy="22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Volume VCSEL Industrialization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2018 March 16</a:t>
            </a:r>
          </a:p>
        </p:txBody>
      </p:sp>
    </p:spTree>
    <p:extLst>
      <p:ext uri="{BB962C8B-B14F-4D97-AF65-F5344CB8AC3E}">
        <p14:creationId xmlns:p14="http://schemas.microsoft.com/office/powerpoint/2010/main" val="306445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BF9C6B-AC1F-49F1-B187-DDAD6790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wave of industrialization...  1998 to 2016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F914CE4-4F19-4D56-9ABE-15FE9656E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15063"/>
              </p:ext>
            </p:extLst>
          </p:nvPr>
        </p:nvGraphicFramePr>
        <p:xfrm>
          <a:off x="1394690" y="3791077"/>
          <a:ext cx="7627390" cy="2684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0929">
                  <a:extLst>
                    <a:ext uri="{9D8B030D-6E8A-4147-A177-3AD203B41FA5}">
                      <a16:colId xmlns="" xmlns:a16="http://schemas.microsoft.com/office/drawing/2014/main" val="2266746861"/>
                    </a:ext>
                  </a:extLst>
                </a:gridCol>
                <a:gridCol w="1608090">
                  <a:extLst>
                    <a:ext uri="{9D8B030D-6E8A-4147-A177-3AD203B41FA5}">
                      <a16:colId xmlns="" xmlns:a16="http://schemas.microsoft.com/office/drawing/2014/main" val="1733234552"/>
                    </a:ext>
                  </a:extLst>
                </a:gridCol>
                <a:gridCol w="1361107">
                  <a:extLst>
                    <a:ext uri="{9D8B030D-6E8A-4147-A177-3AD203B41FA5}">
                      <a16:colId xmlns="" xmlns:a16="http://schemas.microsoft.com/office/drawing/2014/main" val="80109051"/>
                    </a:ext>
                  </a:extLst>
                </a:gridCol>
                <a:gridCol w="1097311">
                  <a:extLst>
                    <a:ext uri="{9D8B030D-6E8A-4147-A177-3AD203B41FA5}">
                      <a16:colId xmlns="" xmlns:a16="http://schemas.microsoft.com/office/drawing/2014/main" val="3391525950"/>
                    </a:ext>
                  </a:extLst>
                </a:gridCol>
                <a:gridCol w="995982">
                  <a:extLst>
                    <a:ext uri="{9D8B030D-6E8A-4147-A177-3AD203B41FA5}">
                      <a16:colId xmlns="" xmlns:a16="http://schemas.microsoft.com/office/drawing/2014/main" val="2361379259"/>
                    </a:ext>
                  </a:extLst>
                </a:gridCol>
                <a:gridCol w="1136068"/>
                <a:gridCol w="847903">
                  <a:extLst>
                    <a:ext uri="{9D8B030D-6E8A-4147-A177-3AD203B41FA5}">
                      <a16:colId xmlns="" xmlns:a16="http://schemas.microsoft.com/office/drawing/2014/main" val="1843948176"/>
                    </a:ext>
                  </a:extLst>
                </a:gridCol>
              </a:tblGrid>
              <a:tr h="947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Used in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Die Size mm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Volume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Emitters</a:t>
                      </a:r>
                      <a:r>
                        <a:rPr lang="en-US" baseline="0" dirty="0" smtClean="0"/>
                        <a:t> per chip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Wafer Size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05048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1st Wave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Comm.</a:t>
                      </a:r>
                      <a:br>
                        <a:rPr lang="en-US" dirty="0"/>
                      </a:br>
                      <a:r>
                        <a:rPr lang="en-US" dirty="0"/>
                        <a:t>1 – 50 Gb/s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Transceivers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Over Multi-Mode Fiber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~0.25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per emitter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~10M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to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inch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4 inch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47294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Sensing</a:t>
                      </a:r>
                      <a:br>
                        <a:rPr lang="en-US" dirty="0"/>
                      </a:br>
                      <a:r>
                        <a:rPr lang="en-US" dirty="0"/>
                        <a:t>(single beam)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Optical Mice,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Mobile phones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~0.15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10M – 100M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9470469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2B60972-D1C9-4808-9310-775B2650C9DF}"/>
              </a:ext>
            </a:extLst>
          </p:cNvPr>
          <p:cNvCxnSpPr/>
          <p:nvPr/>
        </p:nvCxnSpPr>
        <p:spPr>
          <a:xfrm>
            <a:off x="451104" y="865632"/>
            <a:ext cx="0" cy="501091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8C159C-15F2-432B-853F-75A1AB33C047}"/>
              </a:ext>
            </a:extLst>
          </p:cNvPr>
          <p:cNvSpPr txBox="1"/>
          <p:nvPr/>
        </p:nvSpPr>
        <p:spPr>
          <a:xfrm>
            <a:off x="633984" y="755904"/>
            <a:ext cx="468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1990s	</a:t>
            </a:r>
            <a:r>
              <a:rPr lang="en-US" b="1" dirty="0"/>
              <a:t>Larry’s seminal VCSEL work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F2A0770-43A4-4954-A7B3-4128BB2638D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92608" y="940570"/>
            <a:ext cx="341376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E4BEC9DB-CB0F-42A3-8D74-FBB631F91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6" r="781"/>
          <a:stretch/>
        </p:blipFill>
        <p:spPr bwMode="auto">
          <a:xfrm rot="958050">
            <a:off x="7560425" y="2691127"/>
            <a:ext cx="481295" cy="9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A8E469E-0FF1-4937-BC00-466B514AE087}"/>
              </a:ext>
            </a:extLst>
          </p:cNvPr>
          <p:cNvCxnSpPr/>
          <p:nvPr/>
        </p:nvCxnSpPr>
        <p:spPr>
          <a:xfrm>
            <a:off x="298704" y="3566160"/>
            <a:ext cx="329184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1A5986-CF40-4546-B5A1-BAC8CEB7E1D3}"/>
              </a:ext>
            </a:extLst>
          </p:cNvPr>
          <p:cNvSpPr txBox="1"/>
          <p:nvPr/>
        </p:nvSpPr>
        <p:spPr>
          <a:xfrm>
            <a:off x="615696" y="2042160"/>
            <a:ext cx="702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 1990s  	1</a:t>
            </a:r>
            <a:r>
              <a:rPr lang="en-US" baseline="30000" dirty="0"/>
              <a:t>st</a:t>
            </a:r>
            <a:r>
              <a:rPr lang="en-US" dirty="0"/>
              <a:t> high volume manufacture: </a:t>
            </a:r>
            <a:r>
              <a:rPr lang="en-US" b="1" dirty="0"/>
              <a:t>Millions VCSELs / 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75AB667-0AA5-4DB5-8BC4-55AE2AE386EB}"/>
              </a:ext>
            </a:extLst>
          </p:cNvPr>
          <p:cNvSpPr txBox="1"/>
          <p:nvPr/>
        </p:nvSpPr>
        <p:spPr>
          <a:xfrm>
            <a:off x="664464" y="1091184"/>
            <a:ext cx="711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 1990s	Industry R+D:  Honeywell, Hewlett-Packard, </a:t>
            </a:r>
            <a:r>
              <a:rPr lang="en-US" dirty="0" err="1"/>
              <a:t>Picolight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	</a:t>
            </a:r>
            <a:r>
              <a:rPr lang="en-US" sz="1600" dirty="0"/>
              <a:t>now part of </a:t>
            </a:r>
            <a:r>
              <a:rPr lang="en-US" sz="1600" i="1" dirty="0" err="1"/>
              <a:t>Finisar</a:t>
            </a:r>
            <a:r>
              <a:rPr lang="en-US" sz="1600" dirty="0"/>
              <a:t>, </a:t>
            </a:r>
            <a:r>
              <a:rPr lang="en-US" sz="1600" i="1" dirty="0"/>
              <a:t>Broadcom</a:t>
            </a:r>
            <a:r>
              <a:rPr lang="en-US" sz="1600" dirty="0"/>
              <a:t> and </a:t>
            </a:r>
            <a:r>
              <a:rPr lang="en-US" sz="1600" i="1" dirty="0" err="1"/>
              <a:t>Lumentum</a:t>
            </a:r>
            <a:endParaRPr lang="en-US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C6156F2-0511-4C80-9210-75CE1888EA4A}"/>
              </a:ext>
            </a:extLst>
          </p:cNvPr>
          <p:cNvCxnSpPr>
            <a:cxnSpLocks/>
          </p:cNvCxnSpPr>
          <p:nvPr/>
        </p:nvCxnSpPr>
        <p:spPr>
          <a:xfrm>
            <a:off x="280416" y="1292430"/>
            <a:ext cx="384048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A4F5D5A-90A6-4DEF-9FF7-2617EF7DB884}"/>
              </a:ext>
            </a:extLst>
          </p:cNvPr>
          <p:cNvSpPr txBox="1"/>
          <p:nvPr/>
        </p:nvSpPr>
        <p:spPr>
          <a:xfrm>
            <a:off x="682752" y="1682496"/>
            <a:ext cx="760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1998	</a:t>
            </a:r>
            <a:r>
              <a:rPr lang="en-US" b="1" dirty="0"/>
              <a:t>Gigabit Ethernet </a:t>
            </a:r>
            <a:r>
              <a:rPr lang="en-US" dirty="0"/>
              <a:t>Standard </a:t>
            </a:r>
            <a:r>
              <a:rPr lang="en-US" b="1" dirty="0"/>
              <a:t>adopts VCSELs </a:t>
            </a:r>
            <a:r>
              <a:rPr lang="en-US" dirty="0"/>
              <a:t>+ Multimode Fiber</a:t>
            </a:r>
          </a:p>
        </p:txBody>
      </p:sp>
      <p:pic>
        <p:nvPicPr>
          <p:cNvPr id="21" name="Picture 6" descr="https://www.lumentum.com/sites/default/files/styles/product_category_image/public/transceiver_1310_sfp_web.png?itok=U4gM3XIU">
            <a:extLst>
              <a:ext uri="{FF2B5EF4-FFF2-40B4-BE49-F238E27FC236}">
                <a16:creationId xmlns="" xmlns:a16="http://schemas.microsoft.com/office/drawing/2014/main" id="{9A9F8377-CCE8-4583-B905-35354C36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38" y="61379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3FA8DF04-5055-4A7A-B774-3DB77F26B402}"/>
              </a:ext>
            </a:extLst>
          </p:cNvPr>
          <p:cNvCxnSpPr>
            <a:cxnSpLocks/>
          </p:cNvCxnSpPr>
          <p:nvPr/>
        </p:nvCxnSpPr>
        <p:spPr>
          <a:xfrm>
            <a:off x="268224" y="2255598"/>
            <a:ext cx="384048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A3B671A-BFC7-4CB8-8D06-595CF88C3F23}"/>
              </a:ext>
            </a:extLst>
          </p:cNvPr>
          <p:cNvSpPr txBox="1"/>
          <p:nvPr/>
        </p:nvSpPr>
        <p:spPr>
          <a:xfrm>
            <a:off x="658368" y="2718816"/>
            <a:ext cx="577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Mid-2000s  	</a:t>
            </a:r>
            <a:r>
              <a:rPr lang="en-US" b="1" dirty="0"/>
              <a:t>VCSELs in mice </a:t>
            </a:r>
            <a:r>
              <a:rPr lang="en-US" dirty="0"/>
              <a:t>(by Avago formerly HP)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51B2C87-8E85-47FD-B779-4BD042990D58}"/>
              </a:ext>
            </a:extLst>
          </p:cNvPr>
          <p:cNvCxnSpPr>
            <a:cxnSpLocks/>
          </p:cNvCxnSpPr>
          <p:nvPr/>
        </p:nvCxnSpPr>
        <p:spPr>
          <a:xfrm>
            <a:off x="286512" y="2920062"/>
            <a:ext cx="384048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18" descr="http://www.razerzone.com/?ACT=27&amp;fid=58&amp;d=314&amp;f=laser_sensors.png">
            <a:hlinkClick r:id="rId4"/>
            <a:extLst>
              <a:ext uri="{FF2B5EF4-FFF2-40B4-BE49-F238E27FC236}">
                <a16:creationId xmlns="" xmlns:a16="http://schemas.microsoft.com/office/drawing/2014/main" id="{2A71610B-CBF3-4AF1-B060-16F7D5CA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46" y="2391156"/>
            <a:ext cx="1006475" cy="9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BCAB989-6155-4E05-9FE1-C1D9E2F59A7B}"/>
              </a:ext>
            </a:extLst>
          </p:cNvPr>
          <p:cNvSpPr txBox="1"/>
          <p:nvPr/>
        </p:nvSpPr>
        <p:spPr>
          <a:xfrm>
            <a:off x="676656" y="3395472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  		</a:t>
            </a:r>
            <a:r>
              <a:rPr lang="en-US" b="1" dirty="0"/>
              <a:t>VCSELs as 1-D sensors in phones </a:t>
            </a:r>
            <a:r>
              <a:rPr lang="en-US" dirty="0"/>
              <a:t>(Phillips)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7C5187E-44C2-40EE-8FA2-1741E02A0A7A}"/>
              </a:ext>
            </a:extLst>
          </p:cNvPr>
          <p:cNvCxnSpPr/>
          <p:nvPr/>
        </p:nvCxnSpPr>
        <p:spPr>
          <a:xfrm>
            <a:off x="329184" y="2596896"/>
            <a:ext cx="1072896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07FC6B2-B3DD-40AF-BE52-9C71E2FCFD41}"/>
              </a:ext>
            </a:extLst>
          </p:cNvPr>
          <p:cNvCxnSpPr/>
          <p:nvPr/>
        </p:nvCxnSpPr>
        <p:spPr>
          <a:xfrm>
            <a:off x="298704" y="3261360"/>
            <a:ext cx="1072896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465F14F-64DF-4BA1-A948-A7D9BCB958B4}"/>
              </a:ext>
            </a:extLst>
          </p:cNvPr>
          <p:cNvSpPr txBox="1"/>
          <p:nvPr/>
        </p:nvSpPr>
        <p:spPr>
          <a:xfrm>
            <a:off x="1463040" y="2414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10Gb/s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67265AC-2D9A-47E9-8D5A-4FA9D2191BEE}"/>
              </a:ext>
            </a:extLst>
          </p:cNvPr>
          <p:cNvSpPr txBox="1"/>
          <p:nvPr/>
        </p:nvSpPr>
        <p:spPr>
          <a:xfrm>
            <a:off x="1517904" y="307848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25Gb/s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81429A94-B7A4-4A8B-8C79-A50954546594}"/>
              </a:ext>
            </a:extLst>
          </p:cNvPr>
          <p:cNvSpPr/>
          <p:nvPr/>
        </p:nvSpPr>
        <p:spPr>
          <a:xfrm>
            <a:off x="8061132" y="4839485"/>
            <a:ext cx="999744" cy="1511808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A8001217-DF62-4C87-BB20-091F16890934}"/>
              </a:ext>
            </a:extLst>
          </p:cNvPr>
          <p:cNvCxnSpPr>
            <a:cxnSpLocks/>
          </p:cNvCxnSpPr>
          <p:nvPr/>
        </p:nvCxnSpPr>
        <p:spPr>
          <a:xfrm>
            <a:off x="262128" y="1871550"/>
            <a:ext cx="384048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07FC6B2-B3DD-40AF-BE52-9C71E2FCFD41}"/>
              </a:ext>
            </a:extLst>
          </p:cNvPr>
          <p:cNvCxnSpPr/>
          <p:nvPr/>
        </p:nvCxnSpPr>
        <p:spPr>
          <a:xfrm>
            <a:off x="182880" y="3937361"/>
            <a:ext cx="1072896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67265AC-2D9A-47E9-8D5A-4FA9D2191BEE}"/>
              </a:ext>
            </a:extLst>
          </p:cNvPr>
          <p:cNvSpPr txBox="1"/>
          <p:nvPr/>
        </p:nvSpPr>
        <p:spPr>
          <a:xfrm>
            <a:off x="525325" y="397395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50Gb/s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BF9C6B-AC1F-49F1-B187-DDAD6790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wave of industrialization...  2017 and beyond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31C60314-7076-454B-9A11-83962A62E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6618" r="26545" b="13228"/>
          <a:stretch/>
        </p:blipFill>
        <p:spPr bwMode="auto">
          <a:xfrm>
            <a:off x="7577641" y="545627"/>
            <a:ext cx="1483232" cy="10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2B60972-D1C9-4808-9310-775B2650C9DF}"/>
              </a:ext>
            </a:extLst>
          </p:cNvPr>
          <p:cNvCxnSpPr/>
          <p:nvPr/>
        </p:nvCxnSpPr>
        <p:spPr>
          <a:xfrm>
            <a:off x="451104" y="803200"/>
            <a:ext cx="0" cy="501091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8C159C-15F2-432B-853F-75A1AB33C047}"/>
              </a:ext>
            </a:extLst>
          </p:cNvPr>
          <p:cNvSpPr txBox="1"/>
          <p:nvPr/>
        </p:nvSpPr>
        <p:spPr>
          <a:xfrm>
            <a:off x="633984" y="755904"/>
            <a:ext cx="6611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 VCSEL arrays for </a:t>
            </a:r>
            <a:r>
              <a:rPr lang="en-US" b="1" dirty="0"/>
              <a:t>3D –sensing </a:t>
            </a:r>
            <a:r>
              <a:rPr lang="en-US" dirty="0"/>
              <a:t>in mobile </a:t>
            </a:r>
            <a:r>
              <a:rPr lang="en-US" dirty="0" smtClean="0"/>
              <a:t>phones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Large</a:t>
            </a:r>
            <a:r>
              <a:rPr lang="en-US" dirty="0" smtClean="0"/>
              <a:t> </a:t>
            </a:r>
            <a:r>
              <a:rPr lang="en-US" dirty="0"/>
              <a:t>(mm scale) </a:t>
            </a:r>
            <a:r>
              <a:rPr lang="en-US" b="1" dirty="0" smtClean="0"/>
              <a:t>die</a:t>
            </a:r>
            <a:r>
              <a:rPr lang="en-US" dirty="0" smtClean="0"/>
              <a:t>, </a:t>
            </a:r>
            <a:r>
              <a:rPr lang="en-US" b="1" dirty="0" smtClean="0"/>
              <a:t>High volumes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Optical </a:t>
            </a:r>
            <a:r>
              <a:rPr lang="en-US" dirty="0"/>
              <a:t>beam </a:t>
            </a:r>
            <a:r>
              <a:rPr lang="en-US" dirty="0" smtClean="0"/>
              <a:t>characteristics, wall-plug </a:t>
            </a:r>
            <a:r>
              <a:rPr lang="en-US" dirty="0"/>
              <a:t>efficiency </a:t>
            </a:r>
            <a:r>
              <a:rPr lang="en-US" dirty="0" smtClean="0"/>
              <a:t>critical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F2A0770-43A4-4954-A7B3-4128BB2638D5}"/>
              </a:ext>
            </a:extLst>
          </p:cNvPr>
          <p:cNvCxnSpPr>
            <a:cxnSpLocks/>
          </p:cNvCxnSpPr>
          <p:nvPr/>
        </p:nvCxnSpPr>
        <p:spPr>
          <a:xfrm>
            <a:off x="314036" y="960587"/>
            <a:ext cx="319948" cy="760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E4BEC9DB-CB0F-42A3-8D74-FBB631F91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6" r="781"/>
          <a:stretch/>
        </p:blipFill>
        <p:spPr bwMode="auto">
          <a:xfrm rot="958050">
            <a:off x="7269295" y="653588"/>
            <a:ext cx="481295" cy="9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3F8E63E1-A78D-41C6-B08E-309440435210}"/>
              </a:ext>
            </a:extLst>
          </p:cNvPr>
          <p:cNvSpPr/>
          <p:nvPr/>
        </p:nvSpPr>
        <p:spPr>
          <a:xfrm>
            <a:off x="863416" y="5839968"/>
            <a:ext cx="365760" cy="414528"/>
          </a:xfrm>
          <a:prstGeom prst="rightArrow">
            <a:avLst/>
          </a:prstGeom>
          <a:solidFill>
            <a:srgbClr val="FF0000"/>
          </a:solidFill>
          <a:ln w="12700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 descr="https://upload.wikimedia.org/wikipedia/commons/thumb/1/1b/Google%27s_Lexus_RX_450h_Self-Driving_Car.jpg/800px-Google%27s_Lexus_RX_450h_Self-Driving_Car.jpg">
            <a:extLst>
              <a:ext uri="{FF2B5EF4-FFF2-40B4-BE49-F238E27FC236}">
                <a16:creationId xmlns="" xmlns:a16="http://schemas.microsoft.com/office/drawing/2014/main" id="{CEAE4228-12D4-4DFD-A0A9-1C834928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0" y="2539310"/>
            <a:ext cx="1628902" cy="13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D9A3018-E513-4BD9-8312-B407B1009DA9}"/>
              </a:ext>
            </a:extLst>
          </p:cNvPr>
          <p:cNvCxnSpPr/>
          <p:nvPr/>
        </p:nvCxnSpPr>
        <p:spPr>
          <a:xfrm>
            <a:off x="329368" y="2039943"/>
            <a:ext cx="329184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CEBBE35-7CC1-4834-BCD3-CECB480A62C6}"/>
              </a:ext>
            </a:extLst>
          </p:cNvPr>
          <p:cNvSpPr txBox="1"/>
          <p:nvPr/>
        </p:nvSpPr>
        <p:spPr>
          <a:xfrm>
            <a:off x="642300" y="1881447"/>
            <a:ext cx="3753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202x VCSEL arrays for 3D </a:t>
            </a:r>
            <a:r>
              <a:rPr lang="en-US" dirty="0" smtClean="0"/>
              <a:t>sensing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 cars? + what else?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5F914CE4-4F19-4D56-9ABE-15FE9656E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07112"/>
              </p:ext>
            </p:extLst>
          </p:nvPr>
        </p:nvGraphicFramePr>
        <p:xfrm>
          <a:off x="1302326" y="4613114"/>
          <a:ext cx="7627390" cy="18615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0929">
                  <a:extLst>
                    <a:ext uri="{9D8B030D-6E8A-4147-A177-3AD203B41FA5}">
                      <a16:colId xmlns="" xmlns:a16="http://schemas.microsoft.com/office/drawing/2014/main" val="2266746861"/>
                    </a:ext>
                  </a:extLst>
                </a:gridCol>
                <a:gridCol w="1608090">
                  <a:extLst>
                    <a:ext uri="{9D8B030D-6E8A-4147-A177-3AD203B41FA5}">
                      <a16:colId xmlns="" xmlns:a16="http://schemas.microsoft.com/office/drawing/2014/main" val="1733234552"/>
                    </a:ext>
                  </a:extLst>
                </a:gridCol>
                <a:gridCol w="1361107">
                  <a:extLst>
                    <a:ext uri="{9D8B030D-6E8A-4147-A177-3AD203B41FA5}">
                      <a16:colId xmlns="" xmlns:a16="http://schemas.microsoft.com/office/drawing/2014/main" val="80109051"/>
                    </a:ext>
                  </a:extLst>
                </a:gridCol>
                <a:gridCol w="1097311">
                  <a:extLst>
                    <a:ext uri="{9D8B030D-6E8A-4147-A177-3AD203B41FA5}">
                      <a16:colId xmlns="" xmlns:a16="http://schemas.microsoft.com/office/drawing/2014/main" val="3391525950"/>
                    </a:ext>
                  </a:extLst>
                </a:gridCol>
                <a:gridCol w="995982">
                  <a:extLst>
                    <a:ext uri="{9D8B030D-6E8A-4147-A177-3AD203B41FA5}">
                      <a16:colId xmlns="" xmlns:a16="http://schemas.microsoft.com/office/drawing/2014/main" val="2361379259"/>
                    </a:ext>
                  </a:extLst>
                </a:gridCol>
                <a:gridCol w="1136068"/>
                <a:gridCol w="847903">
                  <a:extLst>
                    <a:ext uri="{9D8B030D-6E8A-4147-A177-3AD203B41FA5}">
                      <a16:colId xmlns="" xmlns:a16="http://schemas.microsoft.com/office/drawing/2014/main" val="1843948176"/>
                    </a:ext>
                  </a:extLst>
                </a:gridCol>
              </a:tblGrid>
              <a:tr h="947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Used in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Die Size mm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Volume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Emitters</a:t>
                      </a:r>
                      <a:r>
                        <a:rPr lang="en-US" baseline="0" dirty="0" smtClean="0"/>
                        <a:t> per chip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Wafer Size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050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2nd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Wave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3D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Sensing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(multi-beam)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Mobile phones and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 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30M – 300M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 inch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9419EB7-F6B5-445A-A86E-6DA39DB1AEEA}"/>
              </a:ext>
            </a:extLst>
          </p:cNvPr>
          <p:cNvSpPr/>
          <p:nvPr/>
        </p:nvSpPr>
        <p:spPr>
          <a:xfrm>
            <a:off x="8010144" y="5559552"/>
            <a:ext cx="999744" cy="95097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3510DF34-52F9-48F3-9F0F-88F254ED1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r="21667"/>
          <a:stretch/>
        </p:blipFill>
        <p:spPr bwMode="auto">
          <a:xfrm>
            <a:off x="4440434" y="1692332"/>
            <a:ext cx="4554006" cy="292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EA11285-C600-4FC5-A04B-53A789DE6B19}"/>
              </a:ext>
            </a:extLst>
          </p:cNvPr>
          <p:cNvSpPr txBox="1"/>
          <p:nvPr/>
        </p:nvSpPr>
        <p:spPr>
          <a:xfrm>
            <a:off x="6059056" y="3457055"/>
            <a:ext cx="293716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&gt; 40</a:t>
            </a:r>
            <a:r>
              <a:rPr lang="en-US" dirty="0"/>
              <a:t>% Wall-Plug </a:t>
            </a:r>
            <a:r>
              <a:rPr lang="en-US" dirty="0" smtClean="0"/>
              <a:t>Efficiency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&gt; 3W </a:t>
            </a:r>
            <a:r>
              <a:rPr lang="en-US" dirty="0"/>
              <a:t>optical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E11259A-037F-45A8-A4AA-10E5ADB871FD}"/>
              </a:ext>
            </a:extLst>
          </p:cNvPr>
          <p:cNvSpPr txBox="1"/>
          <p:nvPr/>
        </p:nvSpPr>
        <p:spPr>
          <a:xfrm>
            <a:off x="5878410" y="2307247"/>
            <a:ext cx="13728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Lumentum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VCSEL array</a:t>
            </a:r>
          </a:p>
        </p:txBody>
      </p:sp>
    </p:spTree>
    <p:extLst>
      <p:ext uri="{BB962C8B-B14F-4D97-AF65-F5344CB8AC3E}">
        <p14:creationId xmlns:p14="http://schemas.microsoft.com/office/powerpoint/2010/main" val="123976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FC0307-E42F-4AC4-A9ED-7A0E0888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Larry’s Legacy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3152-CA3A-4C40-9262-1A92B500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72" y="911734"/>
            <a:ext cx="8227504" cy="5257418"/>
          </a:xfrm>
        </p:spPr>
        <p:txBody>
          <a:bodyPr/>
          <a:lstStyle/>
          <a:p>
            <a:r>
              <a:rPr lang="en-US" sz="2400" dirty="0"/>
              <a:t>Many </a:t>
            </a:r>
            <a:r>
              <a:rPr lang="en-US" sz="2400" b="1" dirty="0"/>
              <a:t>design features first demonstrated by Larry’s group </a:t>
            </a:r>
            <a:r>
              <a:rPr lang="en-US" sz="2400" dirty="0"/>
              <a:t>appear </a:t>
            </a:r>
            <a:r>
              <a:rPr lang="en-US" sz="2400" b="1" dirty="0"/>
              <a:t>in commercial VCSELs </a:t>
            </a:r>
            <a:r>
              <a:rPr lang="en-US" sz="2400" dirty="0"/>
              <a:t>today</a:t>
            </a:r>
          </a:p>
          <a:p>
            <a:pPr lvl="1"/>
            <a:r>
              <a:rPr lang="en-US" sz="1600" dirty="0"/>
              <a:t>Gain-Offset design (Improved performance over temperature)</a:t>
            </a:r>
          </a:p>
          <a:p>
            <a:pPr lvl="1"/>
            <a:r>
              <a:rPr lang="en-US" sz="1600" dirty="0"/>
              <a:t>Flattening of band-offsets in mirrors (Lower voltage)</a:t>
            </a:r>
          </a:p>
          <a:p>
            <a:pPr lvl="1"/>
            <a:r>
              <a:rPr lang="en-US" sz="1600" dirty="0"/>
              <a:t>Gold plating of VCSELs (lower thermal resistance)</a:t>
            </a:r>
          </a:p>
          <a:p>
            <a:pPr lvl="1"/>
            <a:r>
              <a:rPr lang="en-US" sz="1600" dirty="0"/>
              <a:t>Thin and Tapered dielectric apertures (Optical mode + Structural control)</a:t>
            </a:r>
          </a:p>
          <a:p>
            <a:pPr lvl="1"/>
            <a:endParaRPr lang="en-US" dirty="0"/>
          </a:p>
          <a:p>
            <a:r>
              <a:rPr lang="en-US" sz="2400" b="1" dirty="0"/>
              <a:t>Four of Larry’s graduates </a:t>
            </a:r>
            <a:r>
              <a:rPr lang="en-US" sz="2400" dirty="0"/>
              <a:t>led VCSEL 3D-Sensing chip development at </a:t>
            </a:r>
            <a:r>
              <a:rPr lang="en-US" sz="2400" dirty="0" err="1"/>
              <a:t>Lumentum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400" b="1" dirty="0" smtClean="0"/>
              <a:t>Number </a:t>
            </a:r>
            <a:r>
              <a:rPr lang="en-US" sz="2400" b="1" dirty="0"/>
              <a:t>of emitters </a:t>
            </a:r>
            <a:r>
              <a:rPr lang="en-US" sz="2400" dirty="0"/>
              <a:t>in VCSEL array chips produced in 2017 by </a:t>
            </a:r>
            <a:r>
              <a:rPr lang="en-US" sz="2400" dirty="0" err="1"/>
              <a:t>Lumentum</a:t>
            </a:r>
            <a:r>
              <a:rPr lang="en-US" sz="2400" dirty="0"/>
              <a:t> is </a:t>
            </a:r>
            <a:r>
              <a:rPr lang="en-US" sz="2400" b="1" dirty="0"/>
              <a:t>over 20 Billion</a:t>
            </a:r>
          </a:p>
          <a:p>
            <a:endParaRPr lang="en-US" dirty="0"/>
          </a:p>
          <a:p>
            <a:r>
              <a:rPr lang="en-US" sz="2800" dirty="0"/>
              <a:t>“</a:t>
            </a:r>
            <a:r>
              <a:rPr lang="en-US" sz="2800" b="1" dirty="0"/>
              <a:t>Thanks</a:t>
            </a:r>
            <a:r>
              <a:rPr lang="en-US" sz="2800" dirty="0"/>
              <a:t> a billion, </a:t>
            </a:r>
            <a:r>
              <a:rPr lang="en-US" sz="2800" b="1" dirty="0"/>
              <a:t>Larry</a:t>
            </a:r>
            <a:r>
              <a:rPr lang="en-US" sz="2800" dirty="0"/>
              <a:t>, and congratulations.”</a:t>
            </a:r>
          </a:p>
          <a:p>
            <a:pPr lvl="1"/>
            <a:r>
              <a:rPr lang="en-US" sz="1600" dirty="0"/>
              <a:t>Eric Hegblom, </a:t>
            </a:r>
            <a:r>
              <a:rPr lang="en-US" sz="1600" dirty="0" err="1"/>
              <a:t>Ajit</a:t>
            </a:r>
            <a:r>
              <a:rPr lang="en-US" sz="1600" dirty="0"/>
              <a:t> </a:t>
            </a:r>
            <a:r>
              <a:rPr lang="en-US" sz="1600" dirty="0" err="1"/>
              <a:t>Barve</a:t>
            </a:r>
            <a:r>
              <a:rPr lang="en-US" sz="1600" dirty="0"/>
              <a:t>, Matt Peters, Jay Skidmore &amp; the rest of </a:t>
            </a:r>
            <a:r>
              <a:rPr lang="en-US" sz="1600" dirty="0" err="1"/>
              <a:t>Lumentum</a:t>
            </a:r>
            <a:endParaRPr lang="en-US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5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and more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2" y="954722"/>
            <a:ext cx="1488054" cy="2264431"/>
          </a:xfrm>
        </p:spPr>
      </p:pic>
      <p:sp>
        <p:nvSpPr>
          <p:cNvPr id="6" name="TextBox 5"/>
          <p:cNvSpPr txBox="1"/>
          <p:nvPr/>
        </p:nvSpPr>
        <p:spPr>
          <a:xfrm>
            <a:off x="2419685" y="845227"/>
            <a:ext cx="612917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Go To book for many researches and engineers who develop lasers and PICs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Larry’s ideas had profound impact on Optical data transmission industry and his influence was amplified by generations </a:t>
            </a:r>
            <a:r>
              <a:rPr lang="en-US" sz="2000" dirty="0"/>
              <a:t>of students who </a:t>
            </a:r>
            <a:r>
              <a:rPr lang="en-US" sz="2000" dirty="0" smtClean="0"/>
              <a:t>advanced Telecom, Datacom, and consumer optics </a:t>
            </a:r>
            <a:r>
              <a:rPr lang="en-US" sz="2000" dirty="0"/>
              <a:t>in the last 20+ </a:t>
            </a:r>
            <a:r>
              <a:rPr lang="en-US" sz="2000" dirty="0" smtClean="0"/>
              <a:t>years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4592" y="4724103"/>
            <a:ext cx="4161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Larry,</a:t>
            </a:r>
          </a:p>
          <a:p>
            <a:r>
              <a:rPr lang="en-US" sz="2800" dirty="0" smtClean="0"/>
              <a:t>On behalf of all students </a:t>
            </a:r>
          </a:p>
          <a:p>
            <a:r>
              <a:rPr lang="en-US" sz="2800" dirty="0" smtClean="0"/>
              <a:t>Thank you!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872" y="3971840"/>
            <a:ext cx="3539715" cy="2538688"/>
          </a:xfrm>
          <a:prstGeom prst="rect">
            <a:avLst/>
          </a:prstGeom>
        </p:spPr>
      </p:pic>
      <p:pic>
        <p:nvPicPr>
          <p:cNvPr id="1026" name="Picture 2" descr="Image result for flower images draw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79" y="3457490"/>
            <a:ext cx="1828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35398"/>
      </p:ext>
    </p:extLst>
  </p:cSld>
  <p:clrMapOvr>
    <a:masterClrMapping/>
  </p:clrMapOvr>
</p:sld>
</file>

<file path=ppt/theme/theme1.xml><?xml version="1.0" encoding="utf-8"?>
<a:theme xmlns:a="http://schemas.openxmlformats.org/drawingml/2006/main" name="Lumentum_green">
  <a:themeElements>
    <a:clrScheme name="Lumentum color palette">
      <a:dk1>
        <a:srgbClr val="252426"/>
      </a:dk1>
      <a:lt1>
        <a:sysClr val="window" lastClr="FFFFFF"/>
      </a:lt1>
      <a:dk2>
        <a:srgbClr val="323133"/>
      </a:dk2>
      <a:lt2>
        <a:srgbClr val="D1D3D4"/>
      </a:lt2>
      <a:accent1>
        <a:srgbClr val="B0D126"/>
      </a:accent1>
      <a:accent2>
        <a:srgbClr val="35AB39"/>
      </a:accent2>
      <a:accent3>
        <a:srgbClr val="1960AE"/>
      </a:accent3>
      <a:accent4>
        <a:srgbClr val="CA1589"/>
      </a:accent4>
      <a:accent5>
        <a:srgbClr val="F36C21"/>
      </a:accent5>
      <a:accent6>
        <a:srgbClr val="F9A132"/>
      </a:accent6>
      <a:hlink>
        <a:srgbClr val="1960AE"/>
      </a:hlink>
      <a:folHlink>
        <a:srgbClr val="6C14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" ma:contentTypeID="0x0101010034E6B70FBA12E446908AF0A897F8DBDC" ma:contentTypeVersion="0" ma:contentTypeDescription="Fill out this form." ma:contentTypeScope="" ma:versionID="e18fbcb26f1f523f15ca877ef38f5eb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2f1d8f23ed7c9016498019dd1916f9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ShowRepairView" minOccurs="0"/>
                <xsd:element ref="ns1:TemplateUrl" minOccurs="0"/>
                <xsd:element ref="ns1:xd_Prog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ShowRepairView" ma:index="8" nillable="true" ma:displayName="Show Repair View" ma:hidden="true" ma:internalName="ShowRepairView">
      <xsd:simpleType>
        <xsd:restriction base="dms:Text"/>
      </xsd:simpleType>
    </xsd:element>
    <xsd:element name="TemplateUrl" ma:index="9" nillable="true" ma:displayName="Template Link" ma:hidden="true" ma:internalName="TemplateUrl">
      <xsd:simpleType>
        <xsd:restriction base="dms:Text"/>
      </xsd:simpleType>
    </xsd:element>
    <xsd:element name="xd_ProgID" ma:index="10" nillable="true" ma:displayName="Html File Link" ma:hidden="true" ma:internalName="xd_Prog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emplateUrl xmlns="http://schemas.microsoft.com/sharepoint/v3" xsi:nil="true"/>
    <ShowRepairView xmlns="http://schemas.microsoft.com/sharepoint/v3" xsi:nil="true"/>
    <xd_ProgID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C2F68-E7A9-43FD-8D21-B2C047185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E7F995B-20D0-4A08-838D-B98909990B1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91AD17-0CE6-4533-9CCF-A627B4399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Lumentum_green</Template>
  <TotalTime>10275</TotalTime>
  <Words>367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Lumentum_green</vt:lpstr>
      <vt:lpstr>Tribute to the carrier of Larry Coldren </vt:lpstr>
      <vt:lpstr>Tunable InP PICs: Generations of High Volume Manufacturing</vt:lpstr>
      <vt:lpstr>High Volume VCSEL Industrialization</vt:lpstr>
      <vt:lpstr>The first wave of industrialization...  1998 to 2016</vt:lpstr>
      <vt:lpstr>The second wave of industrialization...  2017 and beyond </vt:lpstr>
      <vt:lpstr>Larry’s Legacy</vt:lpstr>
      <vt:lpstr>Book and more</vt:lpstr>
    </vt:vector>
  </TitlesOfParts>
  <Company>JDSU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Eric Hegblom</dc:creator>
  <cp:keywords>CTPClassification=CTP_NT</cp:keywords>
  <cp:lastModifiedBy>Akulova, Yuliya</cp:lastModifiedBy>
  <cp:revision>67</cp:revision>
  <cp:lastPrinted>2018-03-10T20:23:22Z</cp:lastPrinted>
  <dcterms:created xsi:type="dcterms:W3CDTF">2016-05-16T22:53:00Z</dcterms:created>
  <dcterms:modified xsi:type="dcterms:W3CDTF">2018-03-20T16:19:38Z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fe729cf6-2ae2-4b5d-ac15-b3da413e04d2</vt:lpwstr>
  </property>
  <property fmtid="{D5CDD505-2E9C-101B-9397-08002B2CF9AE}" pid="3" name="CTP_TimeStamp">
    <vt:lpwstr>2018-03-20 16:19:18Z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