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81" r:id="rId3"/>
    <p:sldId id="294" r:id="rId4"/>
    <p:sldId id="295" r:id="rId5"/>
    <p:sldId id="259" r:id="rId6"/>
    <p:sldId id="286" r:id="rId7"/>
    <p:sldId id="257" r:id="rId8"/>
    <p:sldId id="292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4" autoAdjust="0"/>
    <p:restoredTop sz="95143" autoAdjust="0"/>
  </p:normalViewPr>
  <p:slideViewPr>
    <p:cSldViewPr snapToGrid="0">
      <p:cViewPr varScale="1">
        <p:scale>
          <a:sx n="75" d="100"/>
          <a:sy n="75" d="100"/>
        </p:scale>
        <p:origin x="74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16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57B56-BAB5-46AA-A734-C8976DEC346C}" type="datetimeFigureOut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1C712-A3B0-426C-B8E9-4664D7211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37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1C712-A3B0-426C-B8E9-4664D72116D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11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C5BF-5930-4FDA-8453-08EFB4A29FC7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64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6C037-75D3-4CDE-A1A8-FF2041D7F064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11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2ED55-0A34-4ABC-8933-8C807997A28B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88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B934-BA98-4237-AF03-8D7C83E7EA40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52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3E3E-481C-4D58-B43B-999FCA133C59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95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176C-B8B5-4DC5-877F-D426405116CC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14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135B-4832-4563-99DE-F2649F173434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43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7625-0D7C-49D5-9299-F804C28C2757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07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FE92-CD66-460D-A01C-92478D6BA94F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81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64DB-DF63-42C7-81F9-7755EB76164C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30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F35A-3B84-4D98-BCC1-E029EB6D028B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37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4CDD4-DBFF-425F-AC0F-B12BE8B47F3E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A2E4F-AAC9-48EF-B7EC-D05501CF38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89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BC7E4B-78E2-4AFC-8752-0B2904F29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543214"/>
            <a:ext cx="7772400" cy="3906047"/>
          </a:xfrm>
        </p:spPr>
        <p:txBody>
          <a:bodyPr>
            <a:normAutofit/>
          </a:bodyPr>
          <a:lstStyle/>
          <a:p>
            <a:r>
              <a:rPr lang="en-US" altLang="ja-JP" sz="4400" i="1" dirty="0">
                <a:solidFill>
                  <a:srgbClr val="C00000"/>
                </a:solidFill>
              </a:rPr>
              <a:t>Congratulation </a:t>
            </a:r>
            <a:br>
              <a:rPr lang="en-US" altLang="ja-JP" sz="4400" i="1" dirty="0">
                <a:solidFill>
                  <a:srgbClr val="C00000"/>
                </a:solidFill>
              </a:rPr>
            </a:br>
            <a:r>
              <a:rPr lang="en-US" altLang="ja-JP" sz="4400" i="1" dirty="0">
                <a:solidFill>
                  <a:srgbClr val="C00000"/>
                </a:solidFill>
              </a:rPr>
              <a:t>for </a:t>
            </a:r>
            <a:br>
              <a:rPr lang="en-US" altLang="ja-JP" sz="4400" i="1" dirty="0">
                <a:solidFill>
                  <a:srgbClr val="C00000"/>
                </a:solidFill>
              </a:rPr>
            </a:br>
            <a:r>
              <a:rPr lang="en-US" altLang="ja-JP" sz="4400" dirty="0">
                <a:solidFill>
                  <a:srgbClr val="C00000"/>
                </a:solidFill>
              </a:rPr>
              <a:t>Symposium</a:t>
            </a:r>
            <a:br>
              <a:rPr lang="en-US" altLang="ja-JP" sz="4400" dirty="0">
                <a:solidFill>
                  <a:srgbClr val="C00000"/>
                </a:solidFill>
              </a:rPr>
            </a:br>
            <a:r>
              <a:rPr lang="en-US" altLang="ja-JP" sz="4400" dirty="0">
                <a:solidFill>
                  <a:srgbClr val="C00000"/>
                </a:solidFill>
              </a:rPr>
              <a:t>on	</a:t>
            </a:r>
            <a:br>
              <a:rPr lang="en-US" altLang="ja-JP" sz="4400" dirty="0">
                <a:solidFill>
                  <a:srgbClr val="C00000"/>
                </a:solidFill>
              </a:rPr>
            </a:br>
            <a:r>
              <a:rPr lang="en-US" altLang="ja-JP" sz="4400" dirty="0">
                <a:solidFill>
                  <a:srgbClr val="C00000"/>
                </a:solidFill>
              </a:rPr>
              <a:t>Tribute</a:t>
            </a:r>
            <a:r>
              <a:rPr lang="ja-JP" altLang="en-US" sz="4400" dirty="0">
                <a:solidFill>
                  <a:srgbClr val="C00000"/>
                </a:solidFill>
              </a:rPr>
              <a:t> </a:t>
            </a:r>
            <a:r>
              <a:rPr lang="en-US" altLang="ja-JP" sz="4400" dirty="0">
                <a:solidFill>
                  <a:srgbClr val="C00000"/>
                </a:solidFill>
              </a:rPr>
              <a:t>to</a:t>
            </a:r>
            <a:r>
              <a:rPr lang="ja-JP" altLang="en-US" sz="4400" dirty="0">
                <a:solidFill>
                  <a:srgbClr val="C00000"/>
                </a:solidFill>
              </a:rPr>
              <a:t> </a:t>
            </a:r>
            <a:r>
              <a:rPr lang="en-US" altLang="ja-JP" sz="4400" dirty="0">
                <a:solidFill>
                  <a:srgbClr val="C00000"/>
                </a:solidFill>
              </a:rPr>
              <a:t>the</a:t>
            </a:r>
            <a:r>
              <a:rPr lang="ja-JP" altLang="en-US" sz="4400" dirty="0">
                <a:solidFill>
                  <a:srgbClr val="C00000"/>
                </a:solidFill>
              </a:rPr>
              <a:t> </a:t>
            </a:r>
            <a:r>
              <a:rPr lang="en-US" altLang="ja-JP" sz="4400" dirty="0">
                <a:solidFill>
                  <a:srgbClr val="C00000"/>
                </a:solidFill>
              </a:rPr>
              <a:t>Career</a:t>
            </a:r>
            <a:r>
              <a:rPr lang="ja-JP" altLang="en-US" sz="4400" dirty="0">
                <a:solidFill>
                  <a:srgbClr val="C00000"/>
                </a:solidFill>
              </a:rPr>
              <a:t> </a:t>
            </a:r>
            <a:r>
              <a:rPr lang="en-US" altLang="ja-JP" sz="4400" dirty="0">
                <a:solidFill>
                  <a:srgbClr val="C00000"/>
                </a:solidFill>
              </a:rPr>
              <a:t>of</a:t>
            </a:r>
            <a:r>
              <a:rPr lang="ja-JP" altLang="en-US" sz="4400" dirty="0">
                <a:solidFill>
                  <a:srgbClr val="C00000"/>
                </a:solidFill>
              </a:rPr>
              <a:t> </a:t>
            </a:r>
            <a:r>
              <a:rPr lang="en-US" altLang="ja-JP" sz="4400" dirty="0">
                <a:solidFill>
                  <a:srgbClr val="C00000"/>
                </a:solidFill>
              </a:rPr>
              <a:t> </a:t>
            </a:r>
            <a:r>
              <a:rPr lang="ja-JP" altLang="en-US" sz="4400" dirty="0">
                <a:solidFill>
                  <a:srgbClr val="C00000"/>
                </a:solidFill>
              </a:rPr>
              <a:t>　　</a:t>
            </a:r>
            <a:br>
              <a:rPr lang="en-US" altLang="ja-JP" sz="4400" i="1" dirty="0">
                <a:solidFill>
                  <a:srgbClr val="C00000"/>
                </a:solidFill>
              </a:rPr>
            </a:br>
            <a:r>
              <a:rPr lang="en-US" altLang="ja-JP" sz="4400" dirty="0">
                <a:solidFill>
                  <a:srgbClr val="C00000"/>
                </a:solidFill>
              </a:rPr>
              <a:t>Professor </a:t>
            </a:r>
            <a:r>
              <a:rPr kumimoji="1" lang="en-US" altLang="ja-JP" sz="4400" dirty="0">
                <a:solidFill>
                  <a:srgbClr val="C00000"/>
                </a:solidFill>
              </a:rPr>
              <a:t>Larry </a:t>
            </a:r>
            <a:r>
              <a:rPr kumimoji="1" lang="en-US" altLang="ja-JP" sz="4400" dirty="0" err="1">
                <a:solidFill>
                  <a:srgbClr val="C00000"/>
                </a:solidFill>
              </a:rPr>
              <a:t>Coldren</a:t>
            </a:r>
            <a:endParaRPr kumimoji="1" lang="ja-JP" altLang="en-US" sz="4400" dirty="0">
              <a:solidFill>
                <a:srgbClr val="C00000"/>
              </a:solidFill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F9C2BFD1-B02D-4E48-A146-360B3BAC9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114" y="5040991"/>
            <a:ext cx="7511143" cy="1434662"/>
          </a:xfrm>
        </p:spPr>
        <p:txBody>
          <a:bodyPr>
            <a:noAutofit/>
          </a:bodyPr>
          <a:lstStyle/>
          <a:p>
            <a:pPr algn="r"/>
            <a:r>
              <a:rPr kumimoji="1" lang="en-US" altLang="ja-JP" dirty="0"/>
              <a:t>Yasuharu Suematsu</a:t>
            </a:r>
          </a:p>
          <a:p>
            <a:pPr algn="r"/>
            <a:r>
              <a:rPr lang="en-US" altLang="ja-JP" dirty="0"/>
              <a:t>Honorary Professor</a:t>
            </a:r>
          </a:p>
          <a:p>
            <a:pPr algn="r"/>
            <a:r>
              <a:rPr lang="en-US" altLang="ja-JP" dirty="0"/>
              <a:t>Tokyo Institute of Technology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F2B4BE-3E77-45BA-B758-954925A2AFAF}"/>
              </a:ext>
            </a:extLst>
          </p:cNvPr>
          <p:cNvSpPr txBox="1"/>
          <p:nvPr/>
        </p:nvSpPr>
        <p:spPr>
          <a:xfrm>
            <a:off x="7617279" y="173882"/>
            <a:ext cx="128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2018-3-16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500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人, テーブル, 壁, グループ が含まれている画像&#10;&#10;非常に高い精度で生成された説明">
            <a:extLst>
              <a:ext uri="{FF2B5EF4-FFF2-40B4-BE49-F238E27FC236}">
                <a16:creationId xmlns:a16="http://schemas.microsoft.com/office/drawing/2014/main" id="{93449391-3353-4480-8EC4-041EB7E24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4728" y="446448"/>
            <a:ext cx="9453456" cy="6679522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21767FD-A7FA-4C20-A069-6DA1127C2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314" y="0"/>
            <a:ext cx="9960713" cy="67659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 1986-6-12 Int. Work. </a:t>
            </a:r>
            <a:r>
              <a:rPr lang="en-US" altLang="ja-JP" dirty="0"/>
              <a:t>Sem. Laser. </a:t>
            </a:r>
            <a:r>
              <a:rPr lang="en-US" altLang="ja-JP" sz="3600" b="1" dirty="0" err="1"/>
              <a:t>SanFrancisco</a:t>
            </a:r>
            <a:endParaRPr kumimoji="1" lang="ja-JP" altLang="en-US" sz="3600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5C05CFC-7510-465F-A9F8-48080259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69CE-490C-44C7-AC9E-E85EC98E18BB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5A1E946-1F42-49FA-85DD-392D985DB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96683" y="6538913"/>
            <a:ext cx="3086100" cy="365125"/>
          </a:xfrm>
        </p:spPr>
        <p:txBody>
          <a:bodyPr/>
          <a:lstStyle/>
          <a:p>
            <a:r>
              <a:rPr kumimoji="1" lang="en-US" altLang="ja-JP" dirty="0"/>
              <a:t>Yasuharu Suematsu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69D304-CA08-447A-9BAF-D200AF8E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82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4EAD20-5AA7-461E-8700-D8E407D5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800" y="63831"/>
            <a:ext cx="9323600" cy="466828"/>
          </a:xfrm>
        </p:spPr>
        <p:txBody>
          <a:bodyPr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■</a:t>
            </a:r>
            <a:r>
              <a:rPr lang="en-US" altLang="ja-JP" sz="2400" b="1" i="1" dirty="0"/>
              <a:t> Widely Tunable Sampled-Grating DBR-Laser with SOA-Modulator  PICs</a:t>
            </a:r>
            <a:endParaRPr kumimoji="1" lang="ja-JP" altLang="en-US" sz="2400" dirty="0"/>
          </a:p>
        </p:txBody>
      </p:sp>
      <p:pic>
        <p:nvPicPr>
          <p:cNvPr id="3" name="図 2" descr="C:\Users\Yausuharu Suematsu\Dropbox\14. 作業ファイル\14-3 DSML Invited Paper\2013-2　準備図面\13-3　DSM L Vernear Eff.jpg">
            <a:extLst>
              <a:ext uri="{FF2B5EF4-FFF2-40B4-BE49-F238E27FC236}">
                <a16:creationId xmlns:a16="http://schemas.microsoft.com/office/drawing/2014/main" id="{E7B1144E-B68E-4F6A-B5CF-295E8E3505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03" y="2708501"/>
            <a:ext cx="5343108" cy="3697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36C0439-0342-4157-A10B-B87D60DE1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43" y="721934"/>
            <a:ext cx="2200349" cy="258174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B2D627-9282-4DA1-90CD-342B295504A5}"/>
              </a:ext>
            </a:extLst>
          </p:cNvPr>
          <p:cNvSpPr txBox="1"/>
          <p:nvPr/>
        </p:nvSpPr>
        <p:spPr>
          <a:xfrm>
            <a:off x="144522" y="3413682"/>
            <a:ext cx="264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Prof. Larry </a:t>
            </a:r>
            <a:r>
              <a:rPr kumimoji="1" lang="en-US" altLang="ja-JP" sz="2400" dirty="0" err="1"/>
              <a:t>Coldren</a:t>
            </a:r>
            <a:r>
              <a:rPr kumimoji="1" lang="en-US" altLang="ja-JP" sz="2400" dirty="0"/>
              <a:t> 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67B719-650F-49E4-AC13-F6EE3BA67115}"/>
              </a:ext>
            </a:extLst>
          </p:cNvPr>
          <p:cNvSpPr txBox="1"/>
          <p:nvPr/>
        </p:nvSpPr>
        <p:spPr>
          <a:xfrm flipH="1">
            <a:off x="3028948" y="656887"/>
            <a:ext cx="530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Sampled-Grating DBR</a:t>
            </a:r>
            <a:r>
              <a:rPr kumimoji="1" lang="ja-JP" altLang="en-US" sz="2400" dirty="0">
                <a:solidFill>
                  <a:srgbClr val="00B0F0"/>
                </a:solidFill>
              </a:rPr>
              <a:t> </a:t>
            </a:r>
            <a:r>
              <a:rPr kumimoji="1" lang="en-US" altLang="ja-JP" sz="2400" dirty="0">
                <a:solidFill>
                  <a:srgbClr val="00B0F0"/>
                </a:solidFill>
              </a:rPr>
              <a:t>Laser in 1993.</a:t>
            </a:r>
            <a:r>
              <a:rPr kumimoji="1" lang="ja-JP" altLang="en-US" sz="24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0DD7AA8-A2EC-4A88-AE10-8298B73C2DF7}"/>
              </a:ext>
            </a:extLst>
          </p:cNvPr>
          <p:cNvSpPr txBox="1"/>
          <p:nvPr/>
        </p:nvSpPr>
        <p:spPr>
          <a:xfrm flipH="1">
            <a:off x="3028948" y="1118552"/>
            <a:ext cx="5772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C00000"/>
                </a:solidFill>
              </a:rPr>
              <a:t>Wide Tunability by Vernier Effect over 40nm</a:t>
            </a:r>
            <a:r>
              <a:rPr kumimoji="1" lang="en-US" altLang="ja-JP" sz="2400" dirty="0">
                <a:solidFill>
                  <a:srgbClr val="FF0000"/>
                </a:solidFill>
              </a:rPr>
              <a:t>. </a:t>
            </a:r>
            <a:r>
              <a:rPr kumimoji="1" lang="ja-JP" alt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20DF453-3D45-407F-8832-3C3B74982265}"/>
              </a:ext>
            </a:extLst>
          </p:cNvPr>
          <p:cNvSpPr txBox="1"/>
          <p:nvPr/>
        </p:nvSpPr>
        <p:spPr>
          <a:xfrm flipH="1">
            <a:off x="7238942" y="6390996"/>
            <a:ext cx="367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F4CBD30-2227-438A-89CC-266D7A00AC4A}"/>
              </a:ext>
            </a:extLst>
          </p:cNvPr>
          <p:cNvSpPr/>
          <p:nvPr/>
        </p:nvSpPr>
        <p:spPr>
          <a:xfrm>
            <a:off x="628650" y="5284687"/>
            <a:ext cx="3178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/>
              <a:t>By Courtesy of Prof. L.</a:t>
            </a:r>
            <a:r>
              <a:rPr lang="ja-JP" altLang="en-US" sz="1600" b="1" dirty="0"/>
              <a:t> </a:t>
            </a:r>
            <a:r>
              <a:rPr lang="en-US" altLang="ja-JP" sz="1600" b="1" dirty="0"/>
              <a:t>A. </a:t>
            </a:r>
            <a:r>
              <a:rPr lang="en-US" altLang="ja-JP" sz="1600" b="1" dirty="0" err="1"/>
              <a:t>Coldren</a:t>
            </a:r>
            <a:endParaRPr lang="en-US" altLang="ja-JP" sz="1600" b="1" dirty="0"/>
          </a:p>
          <a:p>
            <a:r>
              <a:rPr lang="ja-JP" altLang="en-US" sz="1600" b="1" dirty="0"/>
              <a:t>“</a:t>
            </a:r>
            <a:r>
              <a:rPr lang="en-US" altLang="ja-JP" sz="1600" b="1" dirty="0"/>
              <a:t>Semiconductor Laser Advances,</a:t>
            </a:r>
            <a:r>
              <a:rPr lang="ja-JP" altLang="en-US" sz="1600" b="1" dirty="0"/>
              <a:t>”</a:t>
            </a:r>
            <a:endParaRPr lang="en-US" altLang="ja-JP" sz="1600" b="1" dirty="0"/>
          </a:p>
          <a:p>
            <a:r>
              <a:rPr lang="en-US" altLang="ja-JP" sz="1600" b="1" dirty="0"/>
              <a:t>IEEE Photonic Res. Advances, </a:t>
            </a:r>
          </a:p>
          <a:p>
            <a:r>
              <a:rPr lang="en-US" altLang="ja-JP" sz="1600" b="1" dirty="0"/>
              <a:t>Feb., 2011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62BAC0-03C9-4F20-8D8E-7068D090AB66}"/>
              </a:ext>
            </a:extLst>
          </p:cNvPr>
          <p:cNvSpPr/>
          <p:nvPr/>
        </p:nvSpPr>
        <p:spPr>
          <a:xfrm>
            <a:off x="6262123" y="2304524"/>
            <a:ext cx="2337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HG明朝B" panose="02020809000000000000" pitchFamily="17" charset="-128"/>
              </a:rPr>
              <a:t>Electro-Tunable Laser</a:t>
            </a:r>
            <a:endParaRPr lang="ja-JP" altLang="en-US" i="1" dirty="0"/>
          </a:p>
        </p:txBody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A104CD7F-4167-4329-9A0C-216270422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012" y="6510604"/>
            <a:ext cx="2057400" cy="365125"/>
          </a:xfrm>
        </p:spPr>
        <p:txBody>
          <a:bodyPr/>
          <a:lstStyle/>
          <a:p>
            <a:fld id="{24D11D64-D33D-4C15-BF12-CEE80E94854B}" type="datetime1">
              <a:rPr kumimoji="1" lang="ja-JP" altLang="en-US" smtClean="0"/>
              <a:t>2018/3/9</a:t>
            </a:fld>
            <a:endParaRPr kumimoji="1" lang="ja-JP" altLang="en-US" dirty="0"/>
          </a:p>
        </p:txBody>
      </p:sp>
      <p:sp>
        <p:nvSpPr>
          <p:cNvPr id="12" name="フッター プレースホルダー 11">
            <a:extLst>
              <a:ext uri="{FF2B5EF4-FFF2-40B4-BE49-F238E27FC236}">
                <a16:creationId xmlns:a16="http://schemas.microsoft.com/office/drawing/2014/main" id="{04059A65-0639-4D1E-B96B-E7AEC8F1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2131" y="6507780"/>
            <a:ext cx="3086100" cy="365125"/>
          </a:xfrm>
        </p:spPr>
        <p:txBody>
          <a:bodyPr/>
          <a:lstStyle/>
          <a:p>
            <a:r>
              <a:rPr kumimoji="1" lang="en-US" altLang="ja-JP" dirty="0"/>
              <a:t>Yasuharu Suematsu</a:t>
            </a:r>
            <a:endParaRPr kumimoji="1" lang="ja-JP" alt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83B53B2B-02B3-4A79-8D13-F69FDCB5F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9CA8A78-04EC-497A-8C7D-3CEB2100CA9C}"/>
              </a:ext>
            </a:extLst>
          </p:cNvPr>
          <p:cNvSpPr txBox="1"/>
          <p:nvPr/>
        </p:nvSpPr>
        <p:spPr>
          <a:xfrm flipH="1">
            <a:off x="3028948" y="1570667"/>
            <a:ext cx="5772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Commercialization of Electro-Tunable Laser,  in 2004.</a:t>
            </a:r>
            <a:r>
              <a:rPr kumimoji="1" lang="ja-JP" altLang="en-US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68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619A81-9FEB-4091-848F-C748B7A4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59" y="223786"/>
            <a:ext cx="8679306" cy="6410428"/>
          </a:xfrm>
        </p:spPr>
        <p:txBody>
          <a:bodyPr>
            <a:normAutofit/>
          </a:bodyPr>
          <a:lstStyle/>
          <a:p>
            <a:pPr algn="ctr"/>
            <a:r>
              <a:rPr lang="en-US" altLang="ja-JP" sz="5400" i="1" dirty="0">
                <a:solidFill>
                  <a:srgbClr val="FF0000"/>
                </a:solidFill>
              </a:rPr>
              <a:t>Greatly Appreciated</a:t>
            </a:r>
            <a:br>
              <a:rPr kumimoji="1" lang="en-US" altLang="ja-JP" sz="5400" i="1" dirty="0">
                <a:solidFill>
                  <a:srgbClr val="FF0000"/>
                </a:solidFill>
              </a:rPr>
            </a:br>
            <a:r>
              <a:rPr kumimoji="1" lang="en-US" altLang="ja-JP" sz="5400" i="1" dirty="0">
                <a:solidFill>
                  <a:srgbClr val="FF0000"/>
                </a:solidFill>
              </a:rPr>
              <a:t>for </a:t>
            </a:r>
            <a:br>
              <a:rPr kumimoji="1" lang="en-US" altLang="ja-JP" sz="5400" i="1" dirty="0">
                <a:solidFill>
                  <a:srgbClr val="FF0000"/>
                </a:solidFill>
              </a:rPr>
            </a:br>
            <a:r>
              <a:rPr kumimoji="1" lang="en-US" altLang="ja-JP" sz="5400" i="1" dirty="0">
                <a:solidFill>
                  <a:srgbClr val="FF0000"/>
                </a:solidFill>
              </a:rPr>
              <a:t>Commercialization</a:t>
            </a:r>
            <a:br>
              <a:rPr kumimoji="1" lang="en-US" altLang="ja-JP" sz="5400" i="1" dirty="0">
                <a:solidFill>
                  <a:srgbClr val="FF0000"/>
                </a:solidFill>
              </a:rPr>
            </a:br>
            <a:r>
              <a:rPr kumimoji="1" lang="en-US" altLang="ja-JP" sz="5400" i="1" dirty="0">
                <a:solidFill>
                  <a:srgbClr val="FF0000"/>
                </a:solidFill>
              </a:rPr>
              <a:t>of </a:t>
            </a:r>
            <a:br>
              <a:rPr kumimoji="1" lang="en-US" altLang="ja-JP" sz="5400" i="1" dirty="0">
                <a:solidFill>
                  <a:srgbClr val="FF0000"/>
                </a:solidFill>
              </a:rPr>
            </a:br>
            <a:r>
              <a:rPr kumimoji="1" lang="en-US" altLang="ja-JP" sz="5400" i="1" dirty="0">
                <a:solidFill>
                  <a:srgbClr val="FF0000"/>
                </a:solidFill>
              </a:rPr>
              <a:t>Electro-Tunable Lasers </a:t>
            </a:r>
            <a:endParaRPr kumimoji="1" lang="ja-JP" altLang="en-US" sz="5400" i="1" dirty="0">
              <a:solidFill>
                <a:srgbClr val="FF0000"/>
              </a:solidFill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B536CC-88D9-421F-9BF8-1068AD3A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D044-5C6E-48E6-A2A5-DE28E8BE49DB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E69B4E0-9415-4EFB-95D8-568F58AC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15196B-8F22-47E1-B005-FA53C537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04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人, 立っている, 男性, 屋外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1057F91-BC91-4C2A-A24F-3B3A831FD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9143980" cy="685799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F69E08E-29CD-43C7-934D-D5BDB105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33" y="-59267"/>
            <a:ext cx="8754534" cy="794064"/>
          </a:xfrm>
          <a:solidFill>
            <a:schemeClr val="tx1">
              <a:alpha val="6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2006-9-20  20</a:t>
            </a:r>
            <a:r>
              <a:rPr kumimoji="1" lang="en-US" altLang="ja-JP" baseline="30000" dirty="0">
                <a:solidFill>
                  <a:schemeClr val="bg1"/>
                </a:solidFill>
              </a:rPr>
              <a:t>th</a:t>
            </a:r>
            <a:r>
              <a:rPr kumimoji="1" lang="en-US" altLang="ja-JP" dirty="0">
                <a:solidFill>
                  <a:schemeClr val="bg1"/>
                </a:solidFill>
              </a:rPr>
              <a:t> Anniversary ISLC, Hawaii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DE02C7-FF54-4A8B-8709-2928EC02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ACA2E4F-AAC9-48EF-B7EC-D05501CF3890}" type="slidenum">
              <a:rPr kumimoji="1"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kumimoji="1"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1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人, 壁, 室内, 床 が含まれている画像&#10;&#10;非常に高い精度で生成された説明">
            <a:extLst>
              <a:ext uri="{FF2B5EF4-FFF2-40B4-BE49-F238E27FC236}">
                <a16:creationId xmlns:a16="http://schemas.microsoft.com/office/drawing/2014/main" id="{B1EE453C-2C68-42CF-AED5-60E792925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9" y="57477"/>
            <a:ext cx="9067364" cy="6800523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C41613CE-0DBB-46E0-ADAA-735E835E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84" y="119922"/>
            <a:ext cx="8952503" cy="666750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2012-11-6   40</a:t>
            </a:r>
            <a:r>
              <a:rPr lang="en-US" altLang="ja-JP" sz="3600" baseline="30000" dirty="0"/>
              <a:t>th</a:t>
            </a:r>
            <a:r>
              <a:rPr lang="en-US" altLang="ja-JP" sz="3600" dirty="0"/>
              <a:t> Anniversary SMSL, Tokyo</a:t>
            </a:r>
            <a:endParaRPr kumimoji="1" lang="ja-JP" altLang="en-US" sz="3600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07844C-0E86-40B7-BD05-A7A3C1A63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0610-5FBF-49B8-8659-C7577B8CCAFB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38FD678-888B-46E4-82B4-1544EBE1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BFD152-C03C-4C20-837A-E2813533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81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69E08E-29CD-43C7-934D-D5BDB105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" y="63046"/>
            <a:ext cx="8899071" cy="54111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2016-9-14  50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 Anniversary </a:t>
            </a:r>
            <a:r>
              <a:rPr lang="en-US" altLang="ja-JP" dirty="0"/>
              <a:t>ISLC-25  Kobe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3032D47-032A-4228-AB77-7E1FB1AA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99F4-D91D-4BA4-BB9E-85562794219C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C7A2F7-0916-401E-8450-40565A8C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E13609-4372-4CF5-B61E-64973065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9" name="図 8" descr="人, 大きい, グループ, 群衆 が含まれている画像&#10;&#10;高い精度で生成された説明">
            <a:extLst>
              <a:ext uri="{FF2B5EF4-FFF2-40B4-BE49-F238E27FC236}">
                <a16:creationId xmlns:a16="http://schemas.microsoft.com/office/drawing/2014/main" id="{F1556B68-F57E-4458-84D7-525F22700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4157"/>
            <a:ext cx="9144000" cy="6301174"/>
          </a:xfrm>
          <a:prstGeom prst="rect">
            <a:avLst/>
          </a:prstGeom>
        </p:spPr>
      </p:pic>
      <p:sp>
        <p:nvSpPr>
          <p:cNvPr id="5" name="円: 塗りつぶしなし 4">
            <a:extLst>
              <a:ext uri="{FF2B5EF4-FFF2-40B4-BE49-F238E27FC236}">
                <a16:creationId xmlns:a16="http://schemas.microsoft.com/office/drawing/2014/main" id="{7AD9F85C-110F-4C4D-BCD3-D432B83DE4A7}"/>
              </a:ext>
            </a:extLst>
          </p:cNvPr>
          <p:cNvSpPr/>
          <p:nvPr/>
        </p:nvSpPr>
        <p:spPr>
          <a:xfrm>
            <a:off x="3191631" y="2177143"/>
            <a:ext cx="595993" cy="571500"/>
          </a:xfrm>
          <a:prstGeom prst="donut">
            <a:avLst>
              <a:gd name="adj" fmla="val 84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FA201B-6C81-4566-B8EC-BD1E7B5F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732"/>
            <a:ext cx="7886700" cy="1091133"/>
          </a:xfrm>
        </p:spPr>
        <p:txBody>
          <a:bodyPr>
            <a:noAutofit/>
          </a:bodyPr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</a:rPr>
              <a:t>■</a:t>
            </a:r>
            <a:r>
              <a:rPr lang="en-US" altLang="ja-JP" sz="2400" b="1" dirty="0">
                <a:latin typeface="+mn-ea"/>
                <a:ea typeface="+mn-ea"/>
              </a:rPr>
              <a:t>Quantitatively drastic advancement of ICT</a:t>
            </a:r>
            <a:br>
              <a:rPr lang="en-US" altLang="ja-JP" sz="2400" b="1" dirty="0">
                <a:latin typeface="+mn-ea"/>
                <a:ea typeface="+mn-ea"/>
              </a:rPr>
            </a:br>
            <a:r>
              <a:rPr lang="en-US" altLang="ja-JP" sz="2400" b="1" dirty="0">
                <a:latin typeface="+mn-ea"/>
              </a:rPr>
              <a:t>could produced </a:t>
            </a:r>
            <a:br>
              <a:rPr lang="en-US" altLang="ja-JP" sz="2400" b="1" dirty="0">
                <a:latin typeface="+mn-ea"/>
              </a:rPr>
            </a:br>
            <a:r>
              <a:rPr lang="en-US" altLang="ja-JP" sz="2400" b="1" dirty="0">
                <a:latin typeface="+mn-ea"/>
              </a:rPr>
              <a:t>Qualitative changes in Society ?</a:t>
            </a:r>
            <a:br>
              <a:rPr lang="en-US" altLang="ja-JP" sz="2400" b="1" dirty="0">
                <a:latin typeface="+mn-ea"/>
              </a:rPr>
            </a:br>
            <a:endParaRPr kumimoji="1" lang="ja-JP" altLang="en-US" sz="2400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7C5C29-8B08-4E62-AD20-9310DC7F2FE5}"/>
              </a:ext>
            </a:extLst>
          </p:cNvPr>
          <p:cNvSpPr txBox="1">
            <a:spLocks/>
          </p:cNvSpPr>
          <p:nvPr/>
        </p:nvSpPr>
        <p:spPr>
          <a:xfrm>
            <a:off x="0" y="1372550"/>
            <a:ext cx="9008161" cy="536729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600" b="1" dirty="0">
                <a:solidFill>
                  <a:srgbClr val="00B0F0"/>
                </a:solidFill>
              </a:rPr>
              <a:t>　　　　　　 　</a:t>
            </a:r>
            <a:r>
              <a:rPr lang="en-US" altLang="ja-JP" sz="9600" b="1" dirty="0">
                <a:solidFill>
                  <a:srgbClr val="00B0F0"/>
                </a:solidFill>
              </a:rPr>
              <a:t>Past drastic Advancements:</a:t>
            </a:r>
            <a:r>
              <a:rPr lang="ja-JP" altLang="en-US" sz="8000" dirty="0"/>
              <a:t>　</a:t>
            </a:r>
            <a:endParaRPr lang="en-US" altLang="ja-JP" sz="8000" dirty="0"/>
          </a:p>
          <a:p>
            <a:r>
              <a:rPr lang="en-US" altLang="ja-JP" sz="8000" i="1" dirty="0"/>
              <a:t>                </a:t>
            </a:r>
            <a:r>
              <a:rPr lang="en-US" altLang="ja-JP" sz="8000" i="1" dirty="0">
                <a:solidFill>
                  <a:schemeClr val="accent2">
                    <a:lumMod val="75000"/>
                  </a:schemeClr>
                </a:solidFill>
              </a:rPr>
              <a:t>Q</a:t>
            </a:r>
            <a:r>
              <a:rPr lang="en-US" altLang="ja-JP" sz="9600" i="1" dirty="0">
                <a:solidFill>
                  <a:schemeClr val="accent2">
                    <a:lumMod val="75000"/>
                  </a:schemeClr>
                </a:solidFill>
              </a:rPr>
              <a:t>uantitatively</a:t>
            </a:r>
            <a:r>
              <a:rPr lang="ja-JP" altLang="en-US" sz="9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ja-JP" sz="9600" i="1" dirty="0">
                <a:solidFill>
                  <a:schemeClr val="accent2">
                    <a:lumMod val="75000"/>
                  </a:schemeClr>
                </a:solidFill>
              </a:rPr>
              <a:t>by the order of multi-million times </a:t>
            </a:r>
          </a:p>
          <a:p>
            <a:r>
              <a:rPr lang="en-US" altLang="ja-JP" sz="9600" b="1" i="1" dirty="0"/>
              <a:t>  Optical Fiber:       100 million times compared Electric Cable</a:t>
            </a:r>
          </a:p>
          <a:p>
            <a:r>
              <a:rPr lang="en-US" altLang="ja-JP" sz="9600" b="1" i="1" dirty="0"/>
              <a:t>  Data  on Clouds:  100 million times compared National Diet Library </a:t>
            </a:r>
          </a:p>
          <a:p>
            <a:r>
              <a:rPr lang="ja-JP" altLang="en-US" sz="9600" b="1" dirty="0"/>
              <a:t>  </a:t>
            </a:r>
            <a:r>
              <a:rPr lang="en-US" altLang="ja-JP" sz="9600" b="1" dirty="0"/>
              <a:t>C</a:t>
            </a:r>
            <a:r>
              <a:rPr lang="en-US" altLang="ja-JP" sz="9600" b="1" i="1" dirty="0"/>
              <a:t>omputer :            10 million times</a:t>
            </a:r>
            <a:r>
              <a:rPr lang="ja-JP" altLang="en-US" sz="9600" b="1" i="1" dirty="0"/>
              <a:t> </a:t>
            </a:r>
            <a:r>
              <a:rPr lang="en-US" altLang="ja-JP" sz="9600" b="1" i="1" dirty="0"/>
              <a:t>compared half</a:t>
            </a:r>
            <a:r>
              <a:rPr lang="ja-JP" altLang="en-US" sz="9600" b="1" i="1" dirty="0"/>
              <a:t> </a:t>
            </a:r>
            <a:r>
              <a:rPr lang="en-US" altLang="ja-JP" sz="9600" b="1" i="1" dirty="0"/>
              <a:t>a century ago                       </a:t>
            </a:r>
          </a:p>
          <a:p>
            <a:endParaRPr lang="en-US" altLang="ja-JP" sz="8000" b="1" dirty="0"/>
          </a:p>
          <a:p>
            <a:r>
              <a:rPr lang="ja-JP" altLang="en-US" sz="9600" b="1" dirty="0">
                <a:solidFill>
                  <a:srgbClr val="00B0F0"/>
                </a:solidFill>
              </a:rPr>
              <a:t>　　　　　 　　</a:t>
            </a:r>
            <a:r>
              <a:rPr lang="en-US" altLang="ja-JP" sz="9600" b="1" dirty="0">
                <a:solidFill>
                  <a:srgbClr val="00B0F0"/>
                </a:solidFill>
              </a:rPr>
              <a:t>Future</a:t>
            </a:r>
            <a:r>
              <a:rPr lang="en-US" altLang="ja-JP" sz="9600" dirty="0">
                <a:solidFill>
                  <a:srgbClr val="00B0F0"/>
                </a:solidFill>
              </a:rPr>
              <a:t>  </a:t>
            </a:r>
            <a:r>
              <a:rPr lang="en-US" altLang="ja-JP" sz="9600" b="1" dirty="0">
                <a:solidFill>
                  <a:srgbClr val="00B0F0"/>
                </a:solidFill>
              </a:rPr>
              <a:t>Extraneous Society ??</a:t>
            </a:r>
          </a:p>
          <a:p>
            <a:r>
              <a:rPr lang="en-US" altLang="ja-JP" sz="9600" i="1" dirty="0">
                <a:solidFill>
                  <a:srgbClr val="002060"/>
                </a:solidFill>
              </a:rPr>
              <a:t>     </a:t>
            </a:r>
            <a:r>
              <a:rPr lang="en-US" altLang="ja-JP" sz="9600" i="1" dirty="0">
                <a:solidFill>
                  <a:schemeClr val="accent2">
                    <a:lumMod val="75000"/>
                  </a:schemeClr>
                </a:solidFill>
              </a:rPr>
              <a:t>above drastic advancements could produce Qualitative Changes</a:t>
            </a:r>
            <a:r>
              <a:rPr lang="en-US" altLang="ja-JP" sz="9600" i="1" dirty="0">
                <a:solidFill>
                  <a:srgbClr val="002060"/>
                </a:solidFill>
              </a:rPr>
              <a:t>; </a:t>
            </a:r>
          </a:p>
          <a:p>
            <a:r>
              <a:rPr lang="en-US" altLang="ja-JP" sz="9600" dirty="0"/>
              <a:t>                                  </a:t>
            </a:r>
            <a:r>
              <a:rPr lang="en-US" altLang="ja-JP" sz="9600" b="1" i="1" dirty="0">
                <a:solidFill>
                  <a:srgbClr val="00B050"/>
                </a:solidFill>
              </a:rPr>
              <a:t>Net-Linked World</a:t>
            </a:r>
            <a:r>
              <a:rPr lang="ja-JP" altLang="en-US" sz="9600" b="1" i="1" dirty="0">
                <a:solidFill>
                  <a:srgbClr val="00B050"/>
                </a:solidFill>
              </a:rPr>
              <a:t>　　</a:t>
            </a:r>
            <a:r>
              <a:rPr lang="en-US" altLang="ja-JP" sz="9600" b="1" i="1" dirty="0">
                <a:solidFill>
                  <a:schemeClr val="accent6">
                    <a:lumMod val="75000"/>
                  </a:schemeClr>
                </a:solidFill>
              </a:rPr>
              <a:t>~Long Life ?</a:t>
            </a:r>
          </a:p>
          <a:p>
            <a:r>
              <a:rPr lang="en-US" altLang="ja-JP" sz="9600" b="1" i="1" dirty="0">
                <a:solidFill>
                  <a:srgbClr val="00B050"/>
                </a:solidFill>
              </a:rPr>
              <a:t>                    Cloud captured Individual Action  </a:t>
            </a:r>
            <a:r>
              <a:rPr lang="en-US" altLang="ja-JP" sz="9600" b="1" i="1" dirty="0">
                <a:solidFill>
                  <a:schemeClr val="accent6">
                    <a:lumMod val="75000"/>
                  </a:schemeClr>
                </a:solidFill>
              </a:rPr>
              <a:t>~Novel Business ?</a:t>
            </a:r>
          </a:p>
          <a:p>
            <a:r>
              <a:rPr lang="en-US" altLang="ja-JP" sz="9600" b="1" i="1" dirty="0">
                <a:solidFill>
                  <a:srgbClr val="00B050"/>
                </a:solidFill>
              </a:rPr>
              <a:t>                             IoT-Organized Earth  </a:t>
            </a:r>
            <a:r>
              <a:rPr lang="ja-JP" altLang="en-US" sz="9600" b="1" i="1" dirty="0">
                <a:solidFill>
                  <a:srgbClr val="00B050"/>
                </a:solidFill>
              </a:rPr>
              <a:t>　</a:t>
            </a:r>
            <a:r>
              <a:rPr lang="en-US" altLang="ja-JP" sz="9600" b="1" i="1" dirty="0">
                <a:solidFill>
                  <a:srgbClr val="00B050"/>
                </a:solidFill>
              </a:rPr>
              <a:t> </a:t>
            </a:r>
            <a:r>
              <a:rPr lang="en-US" altLang="ja-JP" sz="9600" b="1" i="1" dirty="0">
                <a:solidFill>
                  <a:schemeClr val="accent6">
                    <a:lumMod val="75000"/>
                  </a:schemeClr>
                </a:solidFill>
              </a:rPr>
              <a:t>~System Safety  ?</a:t>
            </a:r>
          </a:p>
          <a:p>
            <a:r>
              <a:rPr lang="en-US" altLang="ja-JP" sz="9600" dirty="0"/>
              <a:t> </a:t>
            </a:r>
            <a:r>
              <a:rPr lang="ja-JP" altLang="en-US" sz="9600" dirty="0"/>
              <a:t>　　　　</a:t>
            </a:r>
            <a:r>
              <a:rPr lang="en-US" altLang="ja-JP" sz="9600" b="1" i="1" dirty="0"/>
              <a:t>            </a:t>
            </a:r>
            <a:r>
              <a:rPr lang="en-US" altLang="ja-JP" sz="9600" b="1" i="1" dirty="0">
                <a:solidFill>
                  <a:srgbClr val="00B050"/>
                </a:solidFill>
              </a:rPr>
              <a:t>Global Net-Tied Brain  </a:t>
            </a:r>
            <a:r>
              <a:rPr lang="ja-JP" altLang="en-US" sz="9600" b="1" i="1" dirty="0">
                <a:solidFill>
                  <a:srgbClr val="00B050"/>
                </a:solidFill>
              </a:rPr>
              <a:t>　</a:t>
            </a:r>
            <a:r>
              <a:rPr lang="en-US" altLang="ja-JP" sz="9600" b="1" i="1" dirty="0">
                <a:solidFill>
                  <a:srgbClr val="00B050"/>
                </a:solidFill>
              </a:rPr>
              <a:t> </a:t>
            </a:r>
            <a:r>
              <a:rPr lang="en-US" altLang="ja-JP" sz="9600" b="1" i="1" dirty="0">
                <a:solidFill>
                  <a:schemeClr val="accent6">
                    <a:lumMod val="75000"/>
                  </a:schemeClr>
                </a:solidFill>
              </a:rPr>
              <a:t>~Smart Idea ?</a:t>
            </a:r>
          </a:p>
          <a:p>
            <a:r>
              <a:rPr lang="en-US" altLang="ja-JP" sz="9600" b="1" i="1" dirty="0">
                <a:solidFill>
                  <a:srgbClr val="00B050"/>
                </a:solidFill>
              </a:rPr>
              <a:t>                                  AI assisted Work  </a:t>
            </a:r>
            <a:r>
              <a:rPr lang="ja-JP" altLang="en-US" sz="9600" b="1" i="1" dirty="0">
                <a:solidFill>
                  <a:srgbClr val="00B050"/>
                </a:solidFill>
              </a:rPr>
              <a:t>　　</a:t>
            </a:r>
            <a:r>
              <a:rPr lang="en-US" altLang="ja-JP" sz="9600" b="1" i="1" dirty="0">
                <a:solidFill>
                  <a:schemeClr val="accent6">
                    <a:lumMod val="75000"/>
                  </a:schemeClr>
                </a:solidFill>
              </a:rPr>
              <a:t>~Wide Scope ?</a:t>
            </a:r>
          </a:p>
          <a:p>
            <a:pPr marL="0" indent="0">
              <a:buNone/>
            </a:pPr>
            <a:r>
              <a:rPr lang="en-US" altLang="ja-JP" sz="9600" b="1" i="1" dirty="0"/>
              <a:t>       </a:t>
            </a:r>
          </a:p>
          <a:p>
            <a:endParaRPr lang="en-US" altLang="ja-JP" sz="8000" dirty="0"/>
          </a:p>
          <a:p>
            <a:endParaRPr lang="en-US" altLang="ja-JP" sz="8000" dirty="0"/>
          </a:p>
          <a:p>
            <a:endParaRPr lang="ja-JP" altLang="en-US" sz="80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30F81A-1BE0-49F6-BE59-752E981A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9163-BA40-44DD-9312-88157B9B524F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1E1DC4-3D88-4280-AEC3-1A1800E6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557285"/>
            <a:ext cx="3086100" cy="365125"/>
          </a:xfrm>
        </p:spPr>
        <p:txBody>
          <a:bodyPr/>
          <a:lstStyle/>
          <a:p>
            <a:r>
              <a:rPr kumimoji="1" lang="en-US" altLang="ja-JP" dirty="0"/>
              <a:t>Yasuharu Suematsu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BEEC6B-298D-4319-8198-8A78C201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713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69E08E-29CD-43C7-934D-D5BDB105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人, 男性, スーツ, 壁 が含まれている画像&#10;&#10;非常に高い精度で生成された説明">
            <a:extLst>
              <a:ext uri="{FF2B5EF4-FFF2-40B4-BE49-F238E27FC236}">
                <a16:creationId xmlns:a16="http://schemas.microsoft.com/office/drawing/2014/main" id="{53040523-A9DE-4707-AD4F-0720FB39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6" y="-113210"/>
            <a:ext cx="9144000" cy="6606084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88A51FA0-130B-4776-8128-83DD14C72F35}"/>
              </a:ext>
            </a:extLst>
          </p:cNvPr>
          <p:cNvSpPr txBox="1">
            <a:spLocks/>
          </p:cNvSpPr>
          <p:nvPr/>
        </p:nvSpPr>
        <p:spPr>
          <a:xfrm>
            <a:off x="6767123" y="-328349"/>
            <a:ext cx="2631710" cy="201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400" b="1" dirty="0">
                <a:solidFill>
                  <a:srgbClr val="FF0000"/>
                </a:solidFill>
              </a:rPr>
              <a:t>Congratulation</a:t>
            </a:r>
            <a:br>
              <a:rPr lang="en-US" altLang="ja-JP" sz="2400" b="1" dirty="0">
                <a:solidFill>
                  <a:srgbClr val="FF0000"/>
                </a:solidFill>
              </a:rPr>
            </a:br>
            <a:r>
              <a:rPr lang="en-US" altLang="ja-JP" sz="2400" b="1" dirty="0">
                <a:solidFill>
                  <a:srgbClr val="FF0000"/>
                </a:solidFill>
              </a:rPr>
              <a:t>for </a:t>
            </a:r>
            <a:br>
              <a:rPr lang="en-US" altLang="ja-JP" sz="2400" b="1" dirty="0">
                <a:solidFill>
                  <a:srgbClr val="FF0000"/>
                </a:solidFill>
              </a:rPr>
            </a:br>
            <a:r>
              <a:rPr lang="en-US" altLang="ja-JP" sz="2400" b="1" dirty="0">
                <a:solidFill>
                  <a:srgbClr val="FF0000"/>
                </a:solidFill>
              </a:rPr>
              <a:t>Professor </a:t>
            </a:r>
          </a:p>
          <a:p>
            <a:pPr algn="ctr"/>
            <a:r>
              <a:rPr lang="en-US" altLang="ja-JP" sz="2400" b="1" dirty="0">
                <a:solidFill>
                  <a:srgbClr val="FF0000"/>
                </a:solidFill>
              </a:rPr>
              <a:t>Larry </a:t>
            </a:r>
            <a:r>
              <a:rPr lang="en-US" altLang="ja-JP" sz="2400" b="1" dirty="0" err="1">
                <a:solidFill>
                  <a:srgbClr val="FF0000"/>
                </a:solidFill>
              </a:rPr>
              <a:t>Coldren</a:t>
            </a:r>
            <a:r>
              <a:rPr lang="en-US" altLang="ja-JP" sz="2800" b="1" dirty="0">
                <a:solidFill>
                  <a:srgbClr val="FF0000"/>
                </a:solidFill>
              </a:rPr>
              <a:t>  </a:t>
            </a:r>
            <a:endParaRPr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5B37146-1D37-464E-95E1-86CEC7BB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A02C-329C-47B5-BC18-101C088731C1}" type="datetime1">
              <a:rPr kumimoji="1" lang="ja-JP" altLang="en-US" smtClean="0"/>
              <a:t>2018/3/9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98B3ED-E18C-4D88-A516-A39090BC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Yasuharu Suematsu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C866DD9-E46D-44F4-B1E0-94857489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2E4F-AAC9-48EF-B7EC-D05501CF389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56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2638</TotalTime>
  <Words>138</Words>
  <Application>Microsoft Office PowerPoint</Application>
  <PresentationFormat>画面に合わせる (4:3)</PresentationFormat>
  <Paragraphs>61</Paragraphs>
  <Slides>9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HG明朝B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Congratulation  for  Symposium on  Tribute to the Career of  　　 Professor Larry Coldren</vt:lpstr>
      <vt:lpstr> 1986-6-12 Int. Work. Sem. Laser. SanFrancisco</vt:lpstr>
      <vt:lpstr>■ Widely Tunable Sampled-Grating DBR-Laser with SOA-Modulator  PICs</vt:lpstr>
      <vt:lpstr>Greatly Appreciated for  Commercialization of  Electro-Tunable Lasers </vt:lpstr>
      <vt:lpstr>2006-9-20  20th Anniversary ISLC, Hawaii</vt:lpstr>
      <vt:lpstr>2012-11-6   40th Anniversary SMSL, Tokyo</vt:lpstr>
      <vt:lpstr>2016-9-14  50th Anniversary ISLC-25  Kobe</vt:lpstr>
      <vt:lpstr>■Quantitatively drastic advancement of ICT could produced  Qualitative changes in Society ?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Larry Coldren</dc:title>
  <dc:creator>yasuharu suematsu</dc:creator>
  <cp:lastModifiedBy>yasuharu suematsu</cp:lastModifiedBy>
  <cp:revision>188</cp:revision>
  <dcterms:created xsi:type="dcterms:W3CDTF">2018-02-12T10:40:33Z</dcterms:created>
  <dcterms:modified xsi:type="dcterms:W3CDTF">2018-03-09T10:05:11Z</dcterms:modified>
</cp:coreProperties>
</file>