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7" r:id="rId2"/>
    <p:sldId id="441" r:id="rId3"/>
    <p:sldId id="448" r:id="rId4"/>
    <p:sldId id="451" r:id="rId5"/>
    <p:sldId id="449" r:id="rId6"/>
    <p:sldId id="452" r:id="rId7"/>
  </p:sldIdLst>
  <p:sldSz cx="9144000" cy="6858000" type="overhead"/>
  <p:notesSz cx="6858000" cy="9144000"/>
  <p:defaultTextStyle>
    <a:defPPr>
      <a:defRPr lang="en-US"/>
    </a:defPPr>
    <a:lvl1pPr marL="0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8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5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2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0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8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7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45" algn="l" defTabSz="9140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7E693D-D7F7-B54F-8888-6A41095E5B86}">
          <p14:sldIdLst>
            <p14:sldId id="327"/>
            <p14:sldId id="441"/>
            <p14:sldId id="448"/>
            <p14:sldId id="451"/>
            <p14:sldId id="449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7FF"/>
    <a:srgbClr val="336699"/>
    <a:srgbClr val="3366FF"/>
    <a:srgbClr val="00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3"/>
    <p:restoredTop sz="93095" autoAdjust="0"/>
  </p:normalViewPr>
  <p:slideViewPr>
    <p:cSldViewPr snapToGrid="0">
      <p:cViewPr varScale="1">
        <p:scale>
          <a:sx n="60" d="100"/>
          <a:sy n="60" d="100"/>
        </p:scale>
        <p:origin x="2520" y="168"/>
      </p:cViewPr>
      <p:guideLst>
        <p:guide orient="horz" pos="33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63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47FB0-D0A0-F44C-9760-F206A5E864AD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E867-758B-7E4D-819F-9D0DA4F40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62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2845D-8AAF-2A43-A659-37FF63826078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254E9-AE52-0847-8549-B6EC2D4BC7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69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8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5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2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90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8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7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45" algn="l" defTabSz="457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76E1A053-6478-46F3-86A0-0DBB444FA8D3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Arial" pitchFamily="34" charset="0"/>
                <a:buNone/>
              </a:pPr>
              <a:t>1</a:t>
            </a:fld>
            <a:endParaRPr lang="en-US" dirty="0">
              <a:latin typeface="Arial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254E9-AE52-0847-8549-B6EC2D4BC70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81500" y="6515101"/>
            <a:ext cx="3810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2D848DE-AA7C-EB48-B74E-DD2EFBA0D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764"/>
            <a:ext cx="8229600" cy="56356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130"/>
            <a:ext cx="8229600" cy="4904035"/>
          </a:xfrm>
          <a:prstGeom prst="rect">
            <a:avLst/>
          </a:prstGeom>
        </p:spPr>
        <p:txBody>
          <a:bodyPr lIns="91403" tIns="45702" rIns="91403" bIns="45702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81500" y="6515101"/>
            <a:ext cx="3810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2D848DE-AA7C-EB48-B74E-DD2EFBA0DF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738"/>
            <a:ext cx="8229600" cy="868362"/>
          </a:xfrm>
        </p:spPr>
        <p:txBody>
          <a:bodyPr/>
          <a:lstStyle>
            <a:lvl1pPr>
              <a:defRPr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81500" y="6521451"/>
            <a:ext cx="381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2D848DE-AA7C-EB48-B74E-DD2EFBA0DF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78F1-CCA6-44B5-97E2-5DCCD4EEA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03" tIns="45702" rIns="91403" bIns="4570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SSLEEC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090"/>
            <a:ext cx="9144000" cy="908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hf hdr="0" ftr="0" dt="0"/>
  <p:txStyles>
    <p:titleStyle>
      <a:lvl1pPr algn="ctr" defTabSz="914036" rtl="0" eaLnBrk="1" latinLnBrk="0" hangingPunct="1"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63" indent="-342763" algn="l" defTabSz="9140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6" algn="l" defTabSz="91403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5" indent="-228509" algn="l" defTabSz="9140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3" indent="-228509" algn="l" defTabSz="9140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81" indent="-228509" algn="l" defTabSz="9140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9" indent="-228509" algn="l" defTabSz="9140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8" indent="-228509" algn="l" defTabSz="9140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5" indent="-228509" algn="l" defTabSz="9140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53" indent="-228509" algn="l" defTabSz="9140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5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8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45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eeexplore.ieee.org/abstract/document/853492/" TargetMode="External"/><Relationship Id="rId3" Type="http://schemas.openxmlformats.org/officeDocument/2006/relationships/hyperlink" Target="https://scholar.google.com/citations?user=CO1qY8cAAAAJ&amp;hl=en&amp;oi=sra" TargetMode="External"/><Relationship Id="rId7" Type="http://schemas.openxmlformats.org/officeDocument/2006/relationships/hyperlink" Target="https://www.sciencedirect.com/science/article/pii/S0921510798003596" TargetMode="External"/><Relationship Id="rId2" Type="http://schemas.openxmlformats.org/officeDocument/2006/relationships/hyperlink" Target="http://aip.scitation.org/doi/abs/10.1063/1.12422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holar.google.com/scholar?cites=17434259392702650616&amp;as_sdt=2005&amp;sciodt=1,5&amp;hl=en" TargetMode="External"/><Relationship Id="rId11" Type="http://schemas.openxmlformats.org/officeDocument/2006/relationships/hyperlink" Target="https://scholar.google.com/scholar?cites=12850945961244114394&amp;as_sdt=2005&amp;sciodt=1,5&amp;hl=en" TargetMode="External"/><Relationship Id="rId5" Type="http://schemas.openxmlformats.org/officeDocument/2006/relationships/hyperlink" Target="http://ieeexplore.ieee.org/abstract/document/766769/" TargetMode="External"/><Relationship Id="rId10" Type="http://schemas.openxmlformats.org/officeDocument/2006/relationships/hyperlink" Target="https://journals.aps.org/prb/abstract/10.1103/PhysRevB.61.10994" TargetMode="External"/><Relationship Id="rId4" Type="http://schemas.openxmlformats.org/officeDocument/2006/relationships/hyperlink" Target="https://scholar.google.com/scholar?cites=11364119578622772057&amp;as_sdt=2005&amp;sciodt=1,5&amp;hl=en" TargetMode="External"/><Relationship Id="rId9" Type="http://schemas.openxmlformats.org/officeDocument/2006/relationships/hyperlink" Target="https://scholar.google.com/scholar?cites=15018584369637512147&amp;as_sdt=2005&amp;sciodt=1,5&amp;hl=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materials-research-society-internet-journal-of-nitride-semiconductor-research/article/characteristics-of-indiumgalliumnitride-multiplequantumwell-blue-laser-diodes-grown-by-mocvd/17AE197F520873015BF48CD80EF7E27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holar.google.com/scholar?cites=17258885327996238711&amp;as_sdt=2005&amp;sciodt=1,5&amp;hl=en" TargetMode="External"/><Relationship Id="rId5" Type="http://schemas.openxmlformats.org/officeDocument/2006/relationships/hyperlink" Target="https://scholar.google.com/citations?user=CO1qY8cAAAAJ&amp;hl=en&amp;oi=sra" TargetMode="External"/><Relationship Id="rId4" Type="http://schemas.openxmlformats.org/officeDocument/2006/relationships/hyperlink" Target="https://scholar.google.com/citations?user=VM1Htp0AAAAJ&amp;hl=en&amp;oi=sr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405276" y="1623237"/>
            <a:ext cx="8305800" cy="20574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ja-JP" b="1" i="1" dirty="0">
                <a:solidFill>
                  <a:schemeClr val="accent1"/>
                </a:solidFill>
                <a:ea typeface="ＭＳ Ｐゴシック" pitchFamily="34" charset="-128"/>
              </a:rPr>
              <a:t>Tribute to Prof Larry Coldren</a:t>
            </a:r>
            <a:br>
              <a:rPr lang="en-US" altLang="ja-JP" b="1" i="1" dirty="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en-US" altLang="ja-JP" b="1" i="1" dirty="0">
                <a:solidFill>
                  <a:schemeClr val="accent1"/>
                </a:solidFill>
                <a:ea typeface="ＭＳ Ｐゴシック" pitchFamily="34" charset="-128"/>
              </a:rPr>
              <a:t>for all the great collaborations</a:t>
            </a:r>
            <a:br>
              <a:rPr lang="en-US" altLang="ja-JP" b="1" i="1" dirty="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en-US" altLang="ja-JP" b="1" i="1" dirty="0">
                <a:solidFill>
                  <a:schemeClr val="accent1"/>
                </a:solidFill>
                <a:ea typeface="ＭＳ Ｐゴシック" pitchFamily="34" charset="-128"/>
              </a:rPr>
              <a:t>with the MOCVD Lab</a:t>
            </a:r>
            <a:endParaRPr lang="en-US" altLang="ja-JP" i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691151" y="3690817"/>
            <a:ext cx="5734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2800" b="1" dirty="0">
                <a:cs typeface="Arial" pitchFamily="34" charset="0"/>
              </a:rPr>
              <a:t>Steven DenBaars</a:t>
            </a:r>
          </a:p>
        </p:txBody>
      </p:sp>
      <p:sp>
        <p:nvSpPr>
          <p:cNvPr id="2052" name="Rectangle 6"/>
          <p:cNvSpPr>
            <a:spLocks/>
          </p:cNvSpPr>
          <p:nvPr/>
        </p:nvSpPr>
        <p:spPr bwMode="auto">
          <a:xfrm>
            <a:off x="1357776" y="4214037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4FCEFF"/>
              </a:buClr>
              <a:buSzPct val="95000"/>
              <a:buFont typeface="Wingdings 2" pitchFamily="18" charset="2"/>
              <a:buNone/>
            </a:pPr>
            <a:r>
              <a:rPr lang="en-US" altLang="ja-JP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Materials and ECE Departments</a:t>
            </a:r>
          </a:p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4FCEFF"/>
              </a:buClr>
              <a:buSzPct val="95000"/>
              <a:buFont typeface="Wingdings 2" pitchFamily="18" charset="2"/>
              <a:buNone/>
            </a:pPr>
            <a:r>
              <a:rPr lang="en-US" altLang="ja-JP" dirty="0">
                <a:ea typeface="ＭＳ Ｐゴシック" pitchFamily="34" charset="-128"/>
                <a:cs typeface="Arial" pitchFamily="34" charset="0"/>
              </a:rPr>
              <a:t>Solid State Lighting and Energy Electronics Center</a:t>
            </a:r>
            <a:endParaRPr lang="en-US" altLang="ja-JP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4FCEFF"/>
              </a:buClr>
              <a:buSzPct val="95000"/>
              <a:buFont typeface="Wingdings 2" pitchFamily="18" charset="2"/>
              <a:buNone/>
            </a:pPr>
            <a:r>
              <a:rPr lang="en-US" altLang="ja-JP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University of California, Santa Barbara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978F1-CCA6-44B5-97E2-5DCCD4EEA1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2307" y="306964"/>
            <a:ext cx="60866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Optoelectronic Technology Center-1991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Prof. Larry Coldren and John Bowers PIs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hire DenBaars as Assistant Prof. and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help purchase 1</a:t>
            </a:r>
            <a:r>
              <a:rPr lang="en-US" sz="2800" b="1" baseline="30000" dirty="0">
                <a:solidFill>
                  <a:schemeClr val="accent1"/>
                </a:solidFill>
              </a:rPr>
              <a:t>st</a:t>
            </a:r>
            <a:r>
              <a:rPr lang="en-US" sz="2800" b="1" dirty="0">
                <a:solidFill>
                  <a:schemeClr val="accent1"/>
                </a:solidFill>
              </a:rPr>
              <a:t> UCSB MOCVD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ECAD5-E6D0-934E-8409-6F70B7760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393" y="3202385"/>
            <a:ext cx="3545367" cy="25714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6236B7-84F1-A243-B9CC-F95A49B7A7D0}"/>
              </a:ext>
            </a:extLst>
          </p:cNvPr>
          <p:cNvSpPr txBox="1"/>
          <p:nvPr/>
        </p:nvSpPr>
        <p:spPr>
          <a:xfrm>
            <a:off x="6000344" y="4061505"/>
            <a:ext cx="300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Lasted 15 years &amp; 500 papers!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2165E2-0ABF-224A-8C84-37B3267A3BB1}"/>
              </a:ext>
            </a:extLst>
          </p:cNvPr>
          <p:cNvSpPr/>
          <p:nvPr/>
        </p:nvSpPr>
        <p:spPr>
          <a:xfrm>
            <a:off x="980861" y="2339450"/>
            <a:ext cx="6520952" cy="64633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3600" b="1" i="1" dirty="0">
                <a:solidFill>
                  <a:schemeClr val="accent1"/>
                </a:solidFill>
              </a:rPr>
              <a:t>Thanks for my 1</a:t>
            </a:r>
            <a:r>
              <a:rPr lang="en-US" altLang="ja-JP" sz="3600" b="1" i="1" baseline="30000" dirty="0">
                <a:solidFill>
                  <a:schemeClr val="accent1"/>
                </a:solidFill>
              </a:rPr>
              <a:t>st</a:t>
            </a:r>
            <a:r>
              <a:rPr lang="en-US" altLang="ja-JP" sz="3600" b="1" i="1" dirty="0">
                <a:solidFill>
                  <a:schemeClr val="accent1"/>
                </a:solidFill>
              </a:rPr>
              <a:t> MOCVD System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8B954-7F4C-DD49-842D-0732CD5A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978F1-CCA6-44B5-97E2-5DCCD4EEA1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3D613-6A0A-444E-8944-258C90571E19}"/>
              </a:ext>
            </a:extLst>
          </p:cNvPr>
          <p:cNvSpPr/>
          <p:nvPr/>
        </p:nvSpPr>
        <p:spPr>
          <a:xfrm>
            <a:off x="544387" y="1237404"/>
            <a:ext cx="8351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2"/>
              </a:rPr>
              <a:t>Indium tin oxide contacts to gallium nitride optoelectronic devices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 T. Margalith, M Hansen, </a:t>
            </a:r>
            <a:r>
              <a:rPr lang="en-US" sz="1600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SP </a:t>
            </a:r>
            <a:r>
              <a:rPr lang="en-US" sz="1600" b="1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DenBaars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, LA </a:t>
            </a:r>
            <a:r>
              <a:rPr lang="en-US" sz="1600" b="1" dirty="0">
                <a:solidFill>
                  <a:srgbClr val="006621"/>
                </a:solidFill>
                <a:latin typeface="Arial" panose="020B0604020202020204" pitchFamily="34" charset="0"/>
              </a:rPr>
              <a:t>Coldren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 - Applied Physics …, 1999 - aip.scitation.org</a:t>
            </a:r>
          </a:p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</a:t>
            </a:r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4"/>
              </a:rPr>
              <a:t>Cited by 257</a:t>
            </a:r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-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sym typeface="Wingdings" pitchFamily="2" charset="2"/>
              </a:rPr>
              <a:t>(Used by Cree, Lumileds, and others)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777777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5"/>
              </a:rPr>
              <a:t>Widely tunable sampled grating DBR laser with integrated electroabsorption modulator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 B. Mason, GA Fish, </a:t>
            </a:r>
            <a:r>
              <a:rPr lang="en-US" sz="1600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SP </a:t>
            </a:r>
            <a:r>
              <a:rPr lang="en-US" sz="1600" b="1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DenBaars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, LA </a:t>
            </a:r>
            <a:r>
              <a:rPr lang="en-US" sz="1600" b="1" dirty="0">
                <a:solidFill>
                  <a:srgbClr val="006621"/>
                </a:solidFill>
                <a:latin typeface="Arial" panose="020B0604020202020204" pitchFamily="34" charset="0"/>
              </a:rPr>
              <a:t>Coldren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 - IEEE Photonics …, 1999 - ieeexplore.ieee.org</a:t>
            </a:r>
          </a:p>
          <a:p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 </a:t>
            </a:r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Cited by 207</a:t>
            </a:r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sym typeface="Wingdings" pitchFamily="2" charset="2"/>
              </a:rPr>
              <a:t>(Coldren group spin-outs into Agility Communications)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660099"/>
              </a:solidFill>
              <a:latin typeface="Arial" panose="020B0604020202020204" pitchFamily="34" charset="0"/>
              <a:hlinkClick r:id="rId7"/>
            </a:endParaRPr>
          </a:p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n-US" sz="1600" dirty="0">
              <a:solidFill>
                <a:srgbClr val="660099"/>
              </a:solidFill>
              <a:latin typeface="Arial" panose="020B0604020202020204" pitchFamily="34" charset="0"/>
              <a:hlinkClick r:id="rId8"/>
            </a:endParaRPr>
          </a:p>
          <a:p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8"/>
              </a:rPr>
              <a:t>Design of sampled grating DBR lasers with integrated semiconductor optical amplifiers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…, GA Fish, LA </a:t>
            </a:r>
            <a:r>
              <a:rPr lang="en-US" sz="1600" b="1" dirty="0">
                <a:solidFill>
                  <a:srgbClr val="006621"/>
                </a:solidFill>
                <a:latin typeface="Arial" panose="020B0604020202020204" pitchFamily="34" charset="0"/>
              </a:rPr>
              <a:t>Coldren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, </a:t>
            </a:r>
            <a:r>
              <a:rPr lang="en-US" sz="1600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SP </a:t>
            </a:r>
            <a:r>
              <a:rPr lang="en-US" sz="1600" b="1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DenBaars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 - IEEE Photonics …, 2000 - ieeexplore.ieee.org</a:t>
            </a:r>
          </a:p>
          <a:p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 </a:t>
            </a:r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9"/>
              </a:rPr>
              <a:t>Cited by 151</a:t>
            </a:r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</a:t>
            </a:r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1600" b="1" dirty="0">
              <a:solidFill>
                <a:srgbClr val="660099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Measured and calculated radiative lifetime and optical absorption of  quantum structures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…, E Zolotoyabko, AC Abare, </a:t>
            </a:r>
            <a:r>
              <a:rPr lang="en-US" sz="1600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SP </a:t>
            </a:r>
            <a:r>
              <a:rPr lang="en-US" sz="1600" b="1" u="sng" dirty="0">
                <a:solidFill>
                  <a:srgbClr val="006621"/>
                </a:solidFill>
                <a:latin typeface="Arial" panose="020B0604020202020204" pitchFamily="34" charset="0"/>
                <a:hlinkClick r:id="rId3"/>
              </a:rPr>
              <a:t>Denbaars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, LA </a:t>
            </a:r>
            <a:r>
              <a:rPr lang="en-US" sz="1600" b="1" dirty="0">
                <a:solidFill>
                  <a:srgbClr val="006621"/>
                </a:solidFill>
                <a:latin typeface="Arial" panose="020B0604020202020204" pitchFamily="34" charset="0"/>
              </a:rPr>
              <a:t>Coldren</a:t>
            </a:r>
            <a:r>
              <a:rPr lang="en-US" sz="1600" dirty="0">
                <a:solidFill>
                  <a:srgbClr val="006621"/>
                </a:solidFill>
                <a:latin typeface="Arial" panose="020B0604020202020204" pitchFamily="34" charset="0"/>
              </a:rPr>
              <a:t> - Physical Review B, 2000 - APS</a:t>
            </a:r>
          </a:p>
          <a:p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 </a:t>
            </a:r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  <a:hlinkClick r:id="rId11"/>
              </a:rPr>
              <a:t>Cited by 147</a:t>
            </a:r>
            <a:r>
              <a:rPr lang="en-US" sz="1600" dirty="0">
                <a:solidFill>
                  <a:srgbClr val="777777"/>
                </a:solidFill>
                <a:latin typeface="Arial" panose="020B0604020202020204" pitchFamily="34" charset="0"/>
              </a:rPr>
              <a:t> </a:t>
            </a:r>
            <a:r>
              <a:rPr lang="en-US" sz="1600" dirty="0">
                <a:solidFill>
                  <a:srgbClr val="660099"/>
                </a:solidFill>
                <a:latin typeface="Arial" panose="020B0604020202020204" pitchFamily="34" charset="0"/>
              </a:rPr>
              <a:t> </a:t>
            </a:r>
            <a:endParaRPr lang="en-US" sz="16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C6A2B-2134-FA4A-8CA6-48588BECF7CE}"/>
              </a:ext>
            </a:extLst>
          </p:cNvPr>
          <p:cNvSpPr txBox="1"/>
          <p:nvPr/>
        </p:nvSpPr>
        <p:spPr>
          <a:xfrm>
            <a:off x="699241" y="236414"/>
            <a:ext cx="73187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Over 160 Joint Publications with Larry Coldren: PICs and also Nitride Lasers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7CD86-9E20-3649-AC70-DC71C3BD4F50}"/>
              </a:ext>
            </a:extLst>
          </p:cNvPr>
          <p:cNvSpPr txBox="1"/>
          <p:nvPr/>
        </p:nvSpPr>
        <p:spPr>
          <a:xfrm>
            <a:off x="2895600" y="736909"/>
            <a:ext cx="25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Highly Cited &amp; Key Papers</a:t>
            </a:r>
          </a:p>
        </p:txBody>
      </p:sp>
    </p:spTree>
    <p:extLst>
      <p:ext uri="{BB962C8B-B14F-4D97-AF65-F5344CB8AC3E}">
        <p14:creationId xmlns:p14="http://schemas.microsoft.com/office/powerpoint/2010/main" val="415140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8B954-7F4C-DD49-842D-0732CD5A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978F1-CCA6-44B5-97E2-5DCCD4EEA1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C6A2B-2134-FA4A-8CA6-48588BECF7CE}"/>
              </a:ext>
            </a:extLst>
          </p:cNvPr>
          <p:cNvSpPr txBox="1"/>
          <p:nvPr/>
        </p:nvSpPr>
        <p:spPr>
          <a:xfrm>
            <a:off x="699241" y="236414"/>
            <a:ext cx="71467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Coldren and DenBaars Group collaborated broadly in MOCVD  of InP PICs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085D7-2D44-A648-81D9-80F56B17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1241465"/>
            <a:ext cx="5024583" cy="2275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A4A1F-93B5-DF46-B326-979B211C73AE}"/>
              </a:ext>
            </a:extLst>
          </p:cNvPr>
          <p:cNvSpPr txBox="1"/>
          <p:nvPr/>
        </p:nvSpPr>
        <p:spPr>
          <a:xfrm>
            <a:off x="599440" y="3850640"/>
            <a:ext cx="8018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Numerous joint PhD students developed MOCVD technology for tunable lasers and </a:t>
            </a:r>
          </a:p>
          <a:p>
            <a:r>
              <a:rPr lang="en-US" dirty="0"/>
              <a:t>SG-DBR laser:</a:t>
            </a:r>
          </a:p>
          <a:p>
            <a:r>
              <a:rPr lang="en-US" dirty="0"/>
              <a:t>G, Fish, B. Mason, E. Skogen, J. Raring, J. Klamkin, J. Barton, </a:t>
            </a:r>
          </a:p>
          <a:p>
            <a:r>
              <a:rPr lang="en-US" dirty="0"/>
              <a:t>M. </a:t>
            </a:r>
            <a:r>
              <a:rPr lang="en-US" dirty="0" err="1"/>
              <a:t>Mashanovitch</a:t>
            </a:r>
            <a:r>
              <a:rPr lang="en-US" dirty="0"/>
              <a:t>, M. </a:t>
            </a:r>
            <a:r>
              <a:rPr lang="en-US" dirty="0" err="1"/>
              <a:t>Heimbuch</a:t>
            </a:r>
            <a:r>
              <a:rPr lang="en-US" dirty="0"/>
              <a:t>, V. </a:t>
            </a:r>
            <a:r>
              <a:rPr lang="en-US" dirty="0" err="1"/>
              <a:t>Jayaraman</a:t>
            </a:r>
            <a:r>
              <a:rPr lang="en-US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79356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7361FD-672C-D64E-85E0-8D795ED9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978F1-CCA6-44B5-97E2-5DCCD4EEA1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9" descr="image9.jpg">
            <a:extLst>
              <a:ext uri="{FF2B5EF4-FFF2-40B4-BE49-F238E27FC236}">
                <a16:creationId xmlns:a16="http://schemas.microsoft.com/office/drawing/2014/main" id="{211E55D3-5F35-B342-A5D0-4EA24E63C5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190" y="3790127"/>
            <a:ext cx="1939473" cy="186078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31677-23B8-6444-99D3-40D7F8F22981}"/>
              </a:ext>
            </a:extLst>
          </p:cNvPr>
          <p:cNvSpPr/>
          <p:nvPr/>
        </p:nvSpPr>
        <p:spPr>
          <a:xfrm>
            <a:off x="619760" y="1481803"/>
            <a:ext cx="788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Characteristics of indium-gallium-nitride multiple-quantum-well blue laser diodes grown by MOCVD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J. Bowers, </a:t>
            </a:r>
            <a:r>
              <a:rPr lang="en-US" u="sng" dirty="0">
                <a:solidFill>
                  <a:srgbClr val="006621"/>
                </a:solidFill>
                <a:latin typeface="Arial" panose="020B0604020202020204" pitchFamily="34" charset="0"/>
                <a:hlinkClick r:id="rId4"/>
              </a:rPr>
              <a:t>UK Mishra</a:t>
            </a:r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, </a:t>
            </a:r>
            <a:r>
              <a:rPr lang="en-US" u="sng" dirty="0">
                <a:solidFill>
                  <a:srgbClr val="006621"/>
                </a:solidFill>
                <a:latin typeface="Arial" panose="020B0604020202020204" pitchFamily="34" charset="0"/>
              </a:rPr>
              <a:t>L Coldren</a:t>
            </a:r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, </a:t>
            </a:r>
            <a:r>
              <a:rPr lang="en-US" u="sng" dirty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S </a:t>
            </a:r>
            <a:r>
              <a:rPr lang="en-US" b="1" u="sng" dirty="0">
                <a:solidFill>
                  <a:srgbClr val="006621"/>
                </a:solidFill>
                <a:latin typeface="Arial" panose="020B0604020202020204" pitchFamily="34" charset="0"/>
                <a:hlinkClick r:id="rId5"/>
              </a:rPr>
              <a:t>DenBaars</a:t>
            </a:r>
            <a:r>
              <a:rPr lang="en-US" dirty="0">
                <a:solidFill>
                  <a:srgbClr val="006621"/>
                </a:solidFill>
                <a:latin typeface="Arial" panose="020B0604020202020204" pitchFamily="34" charset="0"/>
              </a:rPr>
              <a:t> - … Internet Journal of …, 1997 -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Abstract Room temperature (RT) pulsed operation of blue (420 nm) nitride based multi-quantum well (MQW) laser diodes grown on c-plane sapphire substrates with lifetimes exceeding 6 hours have been demonstrated. </a:t>
            </a:r>
            <a:r>
              <a:rPr lang="en-US" dirty="0">
                <a:solidFill>
                  <a:srgbClr val="777777"/>
                </a:solidFill>
                <a:latin typeface="Arial" panose="020B0604020202020204" pitchFamily="34" charset="0"/>
              </a:rPr>
              <a:t>  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Cited by 127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</a:rPr>
              <a:t> (joint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</a:rPr>
              <a:t>GaN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</a:rPr>
              <a:t> students, A.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</a:rPr>
              <a:t>Abare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</a:rPr>
              <a:t>, M. Mack, T. </a:t>
            </a:r>
            <a:r>
              <a:rPr lang="en-US" dirty="0" err="1">
                <a:solidFill>
                  <a:srgbClr val="660099"/>
                </a:solidFill>
                <a:latin typeface="Arial" panose="020B0604020202020204" pitchFamily="34" charset="0"/>
              </a:rPr>
              <a:t>Margalith</a:t>
            </a:r>
            <a:r>
              <a:rPr lang="en-US" dirty="0">
                <a:solidFill>
                  <a:srgbClr val="660099"/>
                </a:solidFill>
                <a:latin typeface="Arial" panose="020B0604020202020204" pitchFamily="34" charset="0"/>
              </a:rPr>
              <a:t>)</a:t>
            </a:r>
            <a:endParaRPr lang="en-US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FBA36-2A58-504B-BEB2-280B56771D62}"/>
              </a:ext>
            </a:extLst>
          </p:cNvPr>
          <p:cNvSpPr txBox="1"/>
          <p:nvPr/>
        </p:nvSpPr>
        <p:spPr>
          <a:xfrm>
            <a:off x="88628" y="639741"/>
            <a:ext cx="894642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Did you know Larry Coldren also contributed to first GaN Blue Laser at UCSB 1997?</a:t>
            </a:r>
          </a:p>
        </p:txBody>
      </p:sp>
    </p:spTree>
    <p:extLst>
      <p:ext uri="{BB962C8B-B14F-4D97-AF65-F5344CB8AC3E}">
        <p14:creationId xmlns:p14="http://schemas.microsoft.com/office/powerpoint/2010/main" val="97852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DAA78-E9FF-1047-B2E2-DD6BF60E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978F1-CCA6-44B5-97E2-5DCCD4EEA1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C59F8-310F-1849-ADFD-294E54803155}"/>
              </a:ext>
            </a:extLst>
          </p:cNvPr>
          <p:cNvSpPr txBox="1"/>
          <p:nvPr/>
        </p:nvSpPr>
        <p:spPr>
          <a:xfrm>
            <a:off x="914400" y="2621280"/>
            <a:ext cx="7144776" cy="76944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Thanks for your support Larry!</a:t>
            </a:r>
          </a:p>
        </p:txBody>
      </p:sp>
    </p:spTree>
    <p:extLst>
      <p:ext uri="{BB962C8B-B14F-4D97-AF65-F5344CB8AC3E}">
        <p14:creationId xmlns:p14="http://schemas.microsoft.com/office/powerpoint/2010/main" val="199631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202</Words>
  <Application>Microsoft Macintosh PowerPoint</Application>
  <PresentationFormat>Overhead</PresentationFormat>
  <Paragraphs>45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DejaVu Sans</vt:lpstr>
      <vt:lpstr>Times New Roman</vt:lpstr>
      <vt:lpstr>Wingdings</vt:lpstr>
      <vt:lpstr>Wingdings 2</vt:lpstr>
      <vt:lpstr>Office Theme</vt:lpstr>
      <vt:lpstr>Tribute to Prof Larry Coldren for all the great collaborations with the MOCVD Lab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End-user</dc:creator>
  <cp:lastModifiedBy>steve denbaars</cp:lastModifiedBy>
  <cp:revision>289</cp:revision>
  <dcterms:created xsi:type="dcterms:W3CDTF">2011-09-27T20:02:18Z</dcterms:created>
  <dcterms:modified xsi:type="dcterms:W3CDTF">2018-03-16T16:24:51Z</dcterms:modified>
</cp:coreProperties>
</file>