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8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E160-F0D9-49D4-ADDD-4DE951459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E9962-E608-43F5-AC6C-D42AA6FC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27C9-030D-490A-9E84-F80C6C43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CE5B-AA1D-438B-B535-06141F6C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94A6-2AC5-4527-A213-EF689D79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E403-87AF-4133-A048-78C76A16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E24F8-3197-4E97-BB0B-99FEE47C5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D5FA-1140-4FAC-90C9-971C1B2B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EA5E-28C2-4B85-A8FA-21AAD10C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7BEE-72AE-4413-A6AA-76FC56F2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99550-3F8A-4356-AEB5-58A53BB9B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8172A-9595-4CAE-A756-C065FEEDC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A19E-EAB7-4DD5-A610-14BE2FB9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BC52-7823-47E3-89B1-AEF69AAF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71E9-19DD-4DA7-AAE5-597E136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0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9BEB-AAFF-4902-B547-13DF8CEE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E559-0A33-4391-A351-9949673E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B0297-6507-494B-8C6C-AD4F8141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1139-5E7E-4E2D-BCD1-37A48D8C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D1EC-3086-41BA-A22D-C4FBA628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7270-6368-4B05-BC84-2A553027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2524-C2D6-469F-BE3C-2F97E6B6C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69F2-36A6-4857-A8B5-4ED17987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E38A-27BC-481A-905C-823BA3AE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9B8A-6A1B-4C9F-BDBE-8824B55E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0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EEC7-3F92-41AE-9E8E-F3619EBE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EED8-937E-496C-B2BB-D709EA62E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05924-D2D6-4313-9CB2-EE6EFF425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9606B-D09C-4865-ADF2-F7E7AC10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F6C9C-B822-4D18-8295-7D469DB9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0288D-CBBD-4117-8393-1A5CFFA8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DBAA-43FD-437E-93A8-D6A908E3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9D20-E421-4296-BBD3-117A5157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6D737-4F47-4ED7-8185-A5E4CEA7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0A194-8092-41F5-8FC0-2A1D44670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2814E-2543-495C-BA66-37224700F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77C25-5FF3-4039-9CD1-04E468F8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B7653-1271-43B9-81BF-49F0ED0A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8E686-1986-4789-ABF8-029DECF8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AA5A-5F1B-49E1-AA7F-6712A85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4FF03-DC4F-472A-9CBB-08CD8186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2C8B1-E1EE-4CA8-831E-8FDF417E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F1A80-E395-471C-BD9F-1FDE2A1E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CA53B-EDA4-45CF-8340-3DD2EC39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26BCD-E17E-4621-8003-C6369FBB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07CC-DEB9-4102-9EA3-D15EC109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B959-F776-466C-86F5-2A33B38E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3497-F45F-46DD-8287-EE5D0BDB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4FCE0-E893-48C8-8613-E2B07005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2D5C2-0BB5-4BBD-AEB2-DD67062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0A1AD-7177-43B8-9F17-6FC8B60E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5050B-DA19-475C-87F9-FB3F88AE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FE23-4C92-4212-9AC6-B4B64B61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AD998-2CE9-4C71-89D0-B8E744C73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8423A-F5DB-4D6F-BBF4-A999D581C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2355-7977-4738-B530-FF06B01F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E8BEA-F174-47E8-9E2D-BB2DE7AB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F622C-BB7B-48A5-BAD5-63DA946E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1A0E1-C889-40A0-891D-61669B1E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21DD-A5A6-4591-B335-A3F91D97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7F8C-3CF3-46DC-A885-AF05B92C7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65EA-EAE5-4935-866F-FE97A8BC15F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FA0D-93FE-4A5D-9C4F-1E4C26897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B7C9-475D-4CAE-93D8-910105AE6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DDED-E53E-46E5-80B5-AD533C97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35B7-F845-4EDF-9014-53696200A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Larry </a:t>
            </a:r>
            <a:r>
              <a:rPr lang="en-US" dirty="0" err="1"/>
              <a:t>Coldren</a:t>
            </a:r>
            <a:r>
              <a:rPr lang="en-US" dirty="0"/>
              <a:t>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95CDC-993C-4FD6-868A-2B741F320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Leif Johansson</a:t>
            </a:r>
          </a:p>
          <a:p>
            <a:r>
              <a:rPr lang="en-US" dirty="0"/>
              <a:t>Freedom Photonics</a:t>
            </a:r>
          </a:p>
          <a:p>
            <a:r>
              <a:rPr lang="en-US" dirty="0"/>
              <a:t>03/16/2018</a:t>
            </a:r>
          </a:p>
        </p:txBody>
      </p:sp>
    </p:spTree>
    <p:extLst>
      <p:ext uri="{BB962C8B-B14F-4D97-AF65-F5344CB8AC3E}">
        <p14:creationId xmlns:p14="http://schemas.microsoft.com/office/powerpoint/2010/main" val="42935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10B9-C3EF-41C6-85FF-2C6D5BF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17" y="-413"/>
            <a:ext cx="10515600" cy="1325563"/>
          </a:xfrm>
        </p:spPr>
        <p:txBody>
          <a:bodyPr/>
          <a:lstStyle/>
          <a:p>
            <a:r>
              <a:rPr lang="en-US" dirty="0"/>
              <a:t>Optical Phase Locked Loops (2006 –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1595-1514-416C-8C2D-9D09FF1F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28" y="1176460"/>
            <a:ext cx="5257800" cy="4351338"/>
          </a:xfrm>
        </p:spPr>
        <p:txBody>
          <a:bodyPr/>
          <a:lstStyle/>
          <a:p>
            <a:r>
              <a:rPr lang="en-US" dirty="0"/>
              <a:t>DARPA PHOR-FRONT</a:t>
            </a:r>
          </a:p>
          <a:p>
            <a:pPr lvl="1"/>
            <a:r>
              <a:rPr lang="en-US" dirty="0"/>
              <a:t>RF Photonic tracking receiver OPLL</a:t>
            </a:r>
          </a:p>
          <a:p>
            <a:pPr lvl="1"/>
            <a:r>
              <a:rPr lang="en-US" dirty="0"/>
              <a:t>Minimize latency: 10 </a:t>
            </a:r>
            <a:r>
              <a:rPr lang="en-US" dirty="0" err="1"/>
              <a:t>ps</a:t>
            </a:r>
            <a:r>
              <a:rPr lang="en-US" dirty="0"/>
              <a:t> target</a:t>
            </a:r>
          </a:p>
          <a:p>
            <a:pPr lvl="1"/>
            <a:r>
              <a:rPr lang="en-US" dirty="0"/>
              <a:t>Flip-chip integration: PIC-IC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88D3C2-29E6-490E-9081-B267DE2C41C8}"/>
              </a:ext>
            </a:extLst>
          </p:cNvPr>
          <p:cNvSpPr txBox="1">
            <a:spLocks/>
          </p:cNvSpPr>
          <p:nvPr/>
        </p:nvSpPr>
        <p:spPr>
          <a:xfrm>
            <a:off x="5798719" y="1140347"/>
            <a:ext cx="60331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DARPA PICO program</a:t>
            </a:r>
          </a:p>
          <a:p>
            <a:pPr lvl="1"/>
            <a:r>
              <a:rPr lang="en-US" dirty="0"/>
              <a:t>OPLL Receiver</a:t>
            </a:r>
          </a:p>
          <a:p>
            <a:pPr lvl="1"/>
            <a:r>
              <a:rPr lang="en-US" dirty="0"/>
              <a:t>40 </a:t>
            </a:r>
            <a:r>
              <a:rPr lang="en-US" dirty="0" err="1"/>
              <a:t>Gbaud</a:t>
            </a:r>
            <a:r>
              <a:rPr lang="en-US" dirty="0"/>
              <a:t> PSK OPLL</a:t>
            </a:r>
          </a:p>
          <a:p>
            <a:pPr lvl="1"/>
            <a:r>
              <a:rPr lang="en-US" dirty="0"/>
              <a:t>Tunable offset locking</a:t>
            </a:r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E2729-866B-478F-B70C-D94702B1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601" y="5275141"/>
            <a:ext cx="7007735" cy="1578535"/>
          </a:xfrm>
          <a:prstGeom prst="rect">
            <a:avLst/>
          </a:prstGeom>
        </p:spPr>
      </p:pic>
      <p:pic>
        <p:nvPicPr>
          <p:cNvPr id="14" name="Picture 7" descr="FCB1">
            <a:extLst>
              <a:ext uri="{FF2B5EF4-FFF2-40B4-BE49-F238E27FC236}">
                <a16:creationId xmlns:a16="http://schemas.microsoft.com/office/drawing/2014/main" id="{086E76D2-472F-4F5E-AAE0-C4869835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11574" r="6920" b="24226"/>
          <a:stretch>
            <a:fillRect/>
          </a:stretch>
        </p:blipFill>
        <p:spPr>
          <a:xfrm>
            <a:off x="197415" y="4267682"/>
            <a:ext cx="3393951" cy="2448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9DCE0C-53BE-49EA-AB8D-BCD1A44B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28" y="3087956"/>
            <a:ext cx="3498774" cy="2172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B51BD3-1A28-4C0C-AC23-2AFFF22B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2"/>
          <a:stretch>
            <a:fillRect/>
          </a:stretch>
        </p:blipFill>
        <p:spPr bwMode="auto">
          <a:xfrm>
            <a:off x="2224894" y="2841075"/>
            <a:ext cx="2892767" cy="22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93A26F-0893-4CB8-9765-B073E836A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68" y="3087956"/>
            <a:ext cx="3368866" cy="19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2136-2E8C-423D-BA0F-64787C36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86" y="0"/>
            <a:ext cx="10515600" cy="1325563"/>
          </a:xfrm>
        </p:spPr>
        <p:txBody>
          <a:bodyPr/>
          <a:lstStyle/>
          <a:p>
            <a:r>
              <a:rPr lang="en-US" dirty="0"/>
              <a:t>Programmable Optical Filters (PHASOR)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58435-B4CD-4F3A-BB33-8164D88E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2" y="1422906"/>
            <a:ext cx="6574161" cy="4519126"/>
          </a:xfrm>
          <a:prstGeom prst="rect">
            <a:avLst/>
          </a:prstGeom>
        </p:spPr>
      </p:pic>
      <p:pic>
        <p:nvPicPr>
          <p:cNvPr id="9" name="Picture 6" descr="C:\Users\Rob\Documents\guzzon\Phaser\data\plots\unit cells\3rdorderfilters-retake-all.png">
            <a:extLst>
              <a:ext uri="{FF2B5EF4-FFF2-40B4-BE49-F238E27FC236}">
                <a16:creationId xmlns:a16="http://schemas.microsoft.com/office/drawing/2014/main" id="{FBDC2890-0F15-4C5E-AC6F-8E7495C3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4" y="1140927"/>
            <a:ext cx="3539835" cy="24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b\Documents\guzzon\Phaser\data\Python Scripts\permanent plots\2nd order tunability 1.png">
            <a:extLst>
              <a:ext uri="{FF2B5EF4-FFF2-40B4-BE49-F238E27FC236}">
                <a16:creationId xmlns:a16="http://schemas.microsoft.com/office/drawing/2014/main" id="{10A17DDF-D495-4E20-9560-46087AC2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4" y="3504701"/>
            <a:ext cx="3584712" cy="261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5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>
            <a:extLst>
              <a:ext uri="{FF2B5EF4-FFF2-40B4-BE49-F238E27FC236}">
                <a16:creationId xmlns:a16="http://schemas.microsoft.com/office/drawing/2014/main" id="{26B4AFDB-5EA5-4253-AA60-70216DEC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6"/>
          <a:stretch/>
        </p:blipFill>
        <p:spPr bwMode="auto">
          <a:xfrm>
            <a:off x="5737513" y="135370"/>
            <a:ext cx="6260105" cy="40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0B26A-68BB-4725-B18A-1BB6DB7D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60" y="70570"/>
            <a:ext cx="11108298" cy="1325563"/>
          </a:xfrm>
        </p:spPr>
        <p:txBody>
          <a:bodyPr/>
          <a:lstStyle/>
          <a:p>
            <a:r>
              <a:rPr lang="en-US" dirty="0"/>
              <a:t>Optical Beam Steering (DARPA SWEEPER,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90DD-022D-4932-82A7-06EED378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6133"/>
            <a:ext cx="6158345" cy="4824557"/>
          </a:xfrm>
        </p:spPr>
        <p:txBody>
          <a:bodyPr/>
          <a:lstStyle/>
          <a:p>
            <a:r>
              <a:rPr lang="en-US" dirty="0"/>
              <a:t>SWEEPER: Optical Phased Array</a:t>
            </a:r>
          </a:p>
          <a:p>
            <a:pPr lvl="1"/>
            <a:r>
              <a:rPr lang="en-US" dirty="0"/>
              <a:t>4 teams – 3 used </a:t>
            </a:r>
            <a:r>
              <a:rPr lang="en-US" dirty="0" err="1"/>
              <a:t>NxN</a:t>
            </a:r>
            <a:r>
              <a:rPr lang="en-US" dirty="0"/>
              <a:t> phase control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Larry: “Use grating and tunable laser”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N+1 control</a:t>
            </a:r>
          </a:p>
          <a:p>
            <a:r>
              <a:rPr lang="en-US" dirty="0"/>
              <a:t>DARPA MOABB (2017)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 teams – All use N+1 Architecture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92452-F89D-4B96-AD91-9018A1BB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0" y="4308764"/>
            <a:ext cx="10921680" cy="24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5C2-D4F1-4E9A-8F16-E88C6498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419" y="158668"/>
            <a:ext cx="6403359" cy="1325563"/>
          </a:xfrm>
        </p:spPr>
        <p:txBody>
          <a:bodyPr/>
          <a:lstStyle/>
          <a:p>
            <a:r>
              <a:rPr lang="en-US" u="sng" dirty="0"/>
              <a:t>My 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F8D6B-9FB1-4655-A45E-45D0B2F4A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8364"/>
            <a:ext cx="3803938" cy="50685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98EF1-6672-4E28-A874-AE35BC227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40" y="2176729"/>
            <a:ext cx="6403359" cy="4000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FEFFB2-899E-4579-ADFB-65D9FC5E992B}"/>
              </a:ext>
            </a:extLst>
          </p:cNvPr>
          <p:cNvSpPr txBox="1"/>
          <p:nvPr/>
        </p:nvSpPr>
        <p:spPr>
          <a:xfrm>
            <a:off x="631681" y="277367"/>
            <a:ext cx="399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MSc Engineering Physics, 1997</a:t>
            </a:r>
          </a:p>
          <a:p>
            <a:r>
              <a:rPr lang="en-US" sz="2400" dirty="0"/>
              <a:t>KTH, Stockholm Sweden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3E531-B70D-4393-BF60-EE0D0A6F984C}"/>
              </a:ext>
            </a:extLst>
          </p:cNvPr>
          <p:cNvSpPr txBox="1"/>
          <p:nvPr/>
        </p:nvSpPr>
        <p:spPr>
          <a:xfrm>
            <a:off x="4950439" y="1715064"/>
            <a:ext cx="640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PhD, EE 2002. University College London, UK</a:t>
            </a:r>
          </a:p>
        </p:txBody>
      </p:sp>
    </p:spTree>
    <p:extLst>
      <p:ext uri="{BB962C8B-B14F-4D97-AF65-F5344CB8AC3E}">
        <p14:creationId xmlns:p14="http://schemas.microsoft.com/office/powerpoint/2010/main" val="30072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D4AB1A-85E4-4462-AA2B-E9A5E3B72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4" y="0"/>
            <a:ext cx="1029111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14F68-47F4-4A7F-90CB-40226C69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066" y="0"/>
            <a:ext cx="10291116" cy="8539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Joined </a:t>
            </a:r>
            <a:r>
              <a:rPr lang="en-US" dirty="0" err="1"/>
              <a:t>Coldren</a:t>
            </a:r>
            <a:r>
              <a:rPr lang="en-US" dirty="0"/>
              <a:t> group as Post-Doc in 2002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6A1D2-D5F1-4D4F-A385-8CD4AE77C64A}"/>
              </a:ext>
            </a:extLst>
          </p:cNvPr>
          <p:cNvSpPr txBox="1"/>
          <p:nvPr/>
        </p:nvSpPr>
        <p:spPr>
          <a:xfrm>
            <a:off x="5603592" y="666078"/>
            <a:ext cx="574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-working with Larry since that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E0800-ABA3-4F2F-A7B0-6E698379A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73" y="1177635"/>
            <a:ext cx="4193654" cy="3418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722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8EC86-3A15-449C-A40D-342CE8F89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AA699-E340-4601-8FBF-E7552444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91" y="0"/>
            <a:ext cx="8340436" cy="13255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Coldren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Photo 2002</a:t>
            </a:r>
          </a:p>
        </p:txBody>
      </p:sp>
    </p:spTree>
    <p:extLst>
      <p:ext uri="{BB962C8B-B14F-4D97-AF65-F5344CB8AC3E}">
        <p14:creationId xmlns:p14="http://schemas.microsoft.com/office/powerpoint/2010/main" val="300956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8EC86-3A15-449C-A40D-342CE8F89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372C0F-A81B-4492-8638-1F86DCB04497}"/>
              </a:ext>
            </a:extLst>
          </p:cNvPr>
          <p:cNvSpPr/>
          <p:nvPr/>
        </p:nvSpPr>
        <p:spPr>
          <a:xfrm>
            <a:off x="1884803" y="1390217"/>
            <a:ext cx="1288974" cy="13255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3A11B3-148B-4A6F-8544-3AD7C18843F5}"/>
              </a:ext>
            </a:extLst>
          </p:cNvPr>
          <p:cNvSpPr/>
          <p:nvPr/>
        </p:nvSpPr>
        <p:spPr>
          <a:xfrm>
            <a:off x="5631914" y="1586632"/>
            <a:ext cx="1288974" cy="13255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18C3DD-08F9-4107-9C74-CE0BB45F5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096" y="1487095"/>
            <a:ext cx="2031499" cy="3226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4300E74-DB18-4A2E-8BF1-2BF19080D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504" y="1487095"/>
            <a:ext cx="2276710" cy="354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12137A-0E45-407B-839D-F157DD986E11}"/>
              </a:ext>
            </a:extLst>
          </p:cNvPr>
          <p:cNvSpPr txBox="1">
            <a:spLocks/>
          </p:cNvSpPr>
          <p:nvPr/>
        </p:nvSpPr>
        <p:spPr>
          <a:xfrm>
            <a:off x="2230591" y="0"/>
            <a:ext cx="8340436" cy="13255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 Coldren Group Photo 2002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5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8EC86-3A15-449C-A40D-342CE8F89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372C0F-A81B-4492-8638-1F86DCB04497}"/>
              </a:ext>
            </a:extLst>
          </p:cNvPr>
          <p:cNvSpPr/>
          <p:nvPr/>
        </p:nvSpPr>
        <p:spPr>
          <a:xfrm>
            <a:off x="4698693" y="1850978"/>
            <a:ext cx="1397306" cy="13255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B4FFD7-CFA7-4FB2-8BF6-7D51CA8D4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081" y="1689281"/>
            <a:ext cx="2360079" cy="270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D3A11B3-148B-4A6F-8544-3AD7C18843F5}"/>
              </a:ext>
            </a:extLst>
          </p:cNvPr>
          <p:cNvSpPr/>
          <p:nvPr/>
        </p:nvSpPr>
        <p:spPr>
          <a:xfrm>
            <a:off x="8311940" y="1325563"/>
            <a:ext cx="1288974" cy="13255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D49D9-44F6-41FE-A6D2-D98F1B97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91" y="0"/>
            <a:ext cx="8340436" cy="13255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Coldren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Photo 2002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A4AEF3B-CD99-4B34-B692-A6AC8F702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7532" y="1580934"/>
            <a:ext cx="2216297" cy="3162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232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4EAD-9AC8-4058-8418-AE693C95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PICs for RF Photonics 2002 </a:t>
            </a:r>
            <a:r>
              <a:rPr lang="en-US" dirty="0">
                <a:sym typeface="Wingdings" panose="05000000000000000000" pitchFamily="2" charset="2"/>
              </a:rPr>
              <a:t>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007B-DE39-46DA-8ECB-20B27238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4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Widely tunable RF Photonic Transmitters</a:t>
            </a:r>
          </a:p>
          <a:p>
            <a:r>
              <a:rPr lang="en-US" dirty="0"/>
              <a:t>Wavelength Converter PICs</a:t>
            </a:r>
          </a:p>
          <a:p>
            <a:r>
              <a:rPr lang="en-US" dirty="0"/>
              <a:t>Optical Phase-Locked Loops</a:t>
            </a:r>
          </a:p>
          <a:p>
            <a:r>
              <a:rPr lang="en-US" dirty="0"/>
              <a:t>Optical Comb Generators and RF Synthesis</a:t>
            </a:r>
          </a:p>
          <a:p>
            <a:r>
              <a:rPr lang="en-US" dirty="0"/>
              <a:t>Reconfigurable RF Filters</a:t>
            </a:r>
          </a:p>
          <a:p>
            <a:r>
              <a:rPr lang="en-US" dirty="0"/>
              <a:t>Optical Beam Steering</a:t>
            </a:r>
          </a:p>
          <a:p>
            <a:r>
              <a:rPr lang="en-US" dirty="0"/>
              <a:t>Integrated Phase Sensitive Amplifiers</a:t>
            </a:r>
          </a:p>
          <a:p>
            <a:r>
              <a:rPr lang="en-US" dirty="0"/>
              <a:t>Integrated Laser and Locker PIC</a:t>
            </a:r>
          </a:p>
          <a:p>
            <a:r>
              <a:rPr lang="en-US" dirty="0"/>
              <a:t>Many, many more PICs…..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1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53AF-956A-40BB-A1F1-F9F765B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Photonic Transmitters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762E-F9C2-4AF0-BE39-FF983017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4" y="1520825"/>
            <a:ext cx="10515600" cy="4351338"/>
          </a:xfrm>
        </p:spPr>
        <p:txBody>
          <a:bodyPr/>
          <a:lstStyle/>
          <a:p>
            <a:r>
              <a:rPr lang="en-US" dirty="0"/>
              <a:t>UCSB</a:t>
            </a:r>
          </a:p>
          <a:p>
            <a:pPr lvl="1"/>
            <a:r>
              <a:rPr lang="en-US" dirty="0"/>
              <a:t>RFLICS: Integrated RF Photonic Transmitters</a:t>
            </a:r>
          </a:p>
          <a:p>
            <a:pPr lvl="1"/>
            <a:r>
              <a:rPr lang="en-US" dirty="0"/>
              <a:t>CS-WDM: Wavelength Converters</a:t>
            </a:r>
          </a:p>
          <a:p>
            <a:r>
              <a:rPr lang="en-US" dirty="0"/>
              <a:t>Agility</a:t>
            </a:r>
          </a:p>
          <a:p>
            <a:pPr lvl="1"/>
            <a:r>
              <a:rPr lang="en-US" dirty="0"/>
              <a:t>CS-WDM: Integrated RF Photonic Transmitters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4E770-EA47-47D5-AF7E-D6D56973E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56" y="3696494"/>
            <a:ext cx="6504996" cy="2664183"/>
          </a:xfrm>
          <a:prstGeom prst="rect">
            <a:avLst/>
          </a:prstGeom>
        </p:spPr>
      </p:pic>
      <p:pic>
        <p:nvPicPr>
          <p:cNvPr id="7" name="Picture 48" descr="C:\Documents and Settings\rnelson.AGILITYCOM\Desktop\EML chip SEM.JPG">
            <a:extLst>
              <a:ext uri="{FF2B5EF4-FFF2-40B4-BE49-F238E27FC236}">
                <a16:creationId xmlns:a16="http://schemas.microsoft.com/office/drawing/2014/main" id="{2C5524DA-4302-4285-9B27-F042A083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18" y="466206"/>
            <a:ext cx="3632782" cy="355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69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10B9-C3EF-41C6-85FF-2C6D5BF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83" y="0"/>
            <a:ext cx="10515600" cy="1325563"/>
          </a:xfrm>
        </p:spPr>
        <p:txBody>
          <a:bodyPr/>
          <a:lstStyle/>
          <a:p>
            <a:r>
              <a:rPr lang="en-US" dirty="0"/>
              <a:t>Optical Phase Locked Loops (2006 –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1595-1514-416C-8C2D-9D09FF1F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601"/>
            <a:ext cx="5257800" cy="4351338"/>
          </a:xfrm>
        </p:spPr>
        <p:txBody>
          <a:bodyPr/>
          <a:lstStyle/>
          <a:p>
            <a:r>
              <a:rPr lang="en-US" dirty="0"/>
              <a:t>University College London</a:t>
            </a:r>
          </a:p>
          <a:p>
            <a:pPr lvl="1"/>
            <a:r>
              <a:rPr lang="en-US" dirty="0"/>
              <a:t>Alwyn Seeds</a:t>
            </a:r>
          </a:p>
          <a:p>
            <a:pPr lvl="1"/>
            <a:r>
              <a:rPr lang="en-US" dirty="0"/>
              <a:t>Fiber based Optical Injection Locked Loop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4B367-DCD8-44A7-AB9E-53B65EDF4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3428999"/>
            <a:ext cx="2793565" cy="2718063"/>
          </a:xfrm>
          <a:prstGeom prst="rect">
            <a:avLst/>
          </a:prstGeom>
        </p:spPr>
      </p:pic>
      <p:pic>
        <p:nvPicPr>
          <p:cNvPr id="5" name="Picture 3" descr="OFC24">
            <a:extLst>
              <a:ext uri="{FF2B5EF4-FFF2-40B4-BE49-F238E27FC236}">
                <a16:creationId xmlns:a16="http://schemas.microsoft.com/office/drawing/2014/main" id="{47B5A9CB-C7F9-4678-9381-CAA5A054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-27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86014"/>
            <a:ext cx="4628091" cy="34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88D3C2-29E6-490E-9081-B267DE2C41C8}"/>
              </a:ext>
            </a:extLst>
          </p:cNvPr>
          <p:cNvSpPr txBox="1">
            <a:spLocks/>
          </p:cNvSpPr>
          <p:nvPr/>
        </p:nvSpPr>
        <p:spPr>
          <a:xfrm>
            <a:off x="5971308" y="1547064"/>
            <a:ext cx="60331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UCSB</a:t>
            </a:r>
          </a:p>
          <a:p>
            <a:pPr lvl="1"/>
            <a:r>
              <a:rPr lang="en-US" dirty="0"/>
              <a:t>Larry – Photonic Integration</a:t>
            </a:r>
          </a:p>
          <a:p>
            <a:pPr lvl="1"/>
            <a:r>
              <a:rPr lang="en-US" dirty="0"/>
              <a:t>OPLL: Small size, low latency, fast</a:t>
            </a:r>
          </a:p>
          <a:p>
            <a:pPr lvl="1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AA0A47-0D10-4135-9A41-FC7D7FF16500}"/>
              </a:ext>
            </a:extLst>
          </p:cNvPr>
          <p:cNvSpPr/>
          <p:nvPr/>
        </p:nvSpPr>
        <p:spPr>
          <a:xfrm>
            <a:off x="4104024" y="4281055"/>
            <a:ext cx="1285394" cy="6788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Larry Coldren Symposium</vt:lpstr>
      <vt:lpstr>My Background</vt:lpstr>
      <vt:lpstr>Joined Coldren group as Post-Doc in 2002</vt:lpstr>
      <vt:lpstr>Larry Coldren Group Photo 2002</vt:lpstr>
      <vt:lpstr>PowerPoint Presentation</vt:lpstr>
      <vt:lpstr>Larry Coldren Group Photo 2002</vt:lpstr>
      <vt:lpstr>PICs for RF Photonics 2002  …</vt:lpstr>
      <vt:lpstr>Photonic Transmitters</vt:lpstr>
      <vt:lpstr>Optical Phase Locked Loops (2006 – 2014)</vt:lpstr>
      <vt:lpstr>Optical Phase Locked Loops (2006 – 2014)</vt:lpstr>
      <vt:lpstr>Programmable Optical Filters (PHASOR)</vt:lpstr>
      <vt:lpstr>Optical Beam Steering (DARPA SWEEPER, 2014)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Larry Coldren Symposium</dc:title>
  <dc:creator>ljohanss</dc:creator>
  <cp:lastModifiedBy>ljohanss</cp:lastModifiedBy>
  <cp:revision>15</cp:revision>
  <dcterms:created xsi:type="dcterms:W3CDTF">2018-03-16T17:04:59Z</dcterms:created>
  <dcterms:modified xsi:type="dcterms:W3CDTF">2018-03-20T16:14:39Z</dcterms:modified>
</cp:coreProperties>
</file>