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7"/>
  </p:notesMasterIdLst>
  <p:sldIdLst>
    <p:sldId id="327" r:id="rId2"/>
    <p:sldId id="603" r:id="rId3"/>
    <p:sldId id="616" r:id="rId4"/>
    <p:sldId id="613" r:id="rId5"/>
    <p:sldId id="608" r:id="rId6"/>
    <p:sldId id="615" r:id="rId7"/>
    <p:sldId id="610" r:id="rId8"/>
    <p:sldId id="611" r:id="rId9"/>
    <p:sldId id="612" r:id="rId10"/>
    <p:sldId id="605" r:id="rId11"/>
    <p:sldId id="604" r:id="rId12"/>
    <p:sldId id="606" r:id="rId13"/>
    <p:sldId id="607" r:id="rId14"/>
    <p:sldId id="617" r:id="rId15"/>
    <p:sldId id="61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1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65776-E1F4-479A-A93C-E931004C12C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A86A-DB18-4BA8-99E7-AA76D682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5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7B79B8-6C80-4530-AE21-55A3632561E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Osaka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2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aw.id.ucsb.edu/logos/images/ucsbwave_144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8"/>
          <a:stretch>
            <a:fillRect/>
          </a:stretch>
        </p:blipFill>
        <p:spPr bwMode="auto">
          <a:xfrm>
            <a:off x="-49213" y="0"/>
            <a:ext cx="9236076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ttp://www.aw.id.ucsb.edu/logos/images/ucsbwave_14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3334" r="1787" b="7777"/>
          <a:stretch>
            <a:fillRect/>
          </a:stretch>
        </p:blipFill>
        <p:spPr bwMode="auto">
          <a:xfrm>
            <a:off x="3368675" y="298450"/>
            <a:ext cx="24066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www.aw.id.ucsb.edu/logos/images/ucsbwave_144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8"/>
          <a:stretch>
            <a:fillRect/>
          </a:stretch>
        </p:blipFill>
        <p:spPr bwMode="auto">
          <a:xfrm>
            <a:off x="-53975" y="6596063"/>
            <a:ext cx="92360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b="1">
                <a:solidFill>
                  <a:srgbClr val="CCCC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78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324600"/>
            <a:ext cx="144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7A0B-BBBF-4080-AC93-1650BB617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 eaLnBrk="0" hangingPunct="0">
              <a:defRPr sz="1400">
                <a:solidFill>
                  <a:srgbClr val="80808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0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90600" y="62484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  <a:ea typeface="Osaka"/>
                <a:cs typeface="Osaka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324600"/>
            <a:ext cx="144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6ABB-8AA0-4207-B400-17F6553B5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3886200"/>
          </a:xfrm>
        </p:spPr>
        <p:txBody>
          <a:bodyPr/>
          <a:lstStyle>
            <a:lvl1pPr>
              <a:defRPr b="1"/>
            </a:lvl1pPr>
            <a:lvl2pPr marL="742950" indent="-285750">
              <a:buFont typeface="Arial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7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60325" y="354013"/>
            <a:ext cx="7559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>
              <a:defRPr/>
            </a:pPr>
            <a:r>
              <a:rPr lang="en-US" altLang="en-US" sz="3200" b="1" smtClean="0">
                <a:solidFill>
                  <a:srgbClr val="FFC000"/>
                </a:solidFill>
                <a:latin typeface="Arial" pitchFamily="34" charset="0"/>
              </a:rPr>
              <a:t>This is the title of this slide.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3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324600"/>
            <a:ext cx="144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C708-D8F6-4AFD-B117-A55DA23E6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 eaLnBrk="0" hangingPunct="0">
              <a:defRPr sz="1400">
                <a:solidFill>
                  <a:srgbClr val="80808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46" y="353704"/>
            <a:ext cx="7560354" cy="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324600"/>
            <a:ext cx="1447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4167-247C-4737-8A7B-B00A3EEEF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 eaLnBrk="0" hangingPunct="0">
              <a:defRPr sz="1400">
                <a:solidFill>
                  <a:srgbClr val="80808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9213" y="9525"/>
            <a:ext cx="7570787" cy="344488"/>
          </a:xfrm>
        </p:spPr>
        <p:txBody>
          <a:bodyPr/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324600"/>
            <a:ext cx="1447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B934-13E0-4ED4-A996-4D1AAEA3A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ttp://www.aw.id.ucsb.edu/logos/images/ucsbwave_144.jpg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8"/>
          <a:stretch>
            <a:fillRect/>
          </a:stretch>
        </p:blipFill>
        <p:spPr bwMode="auto">
          <a:xfrm>
            <a:off x="-49213" y="0"/>
            <a:ext cx="9236076" cy="109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3" y="381000"/>
            <a:ext cx="7450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488" y="63500"/>
            <a:ext cx="74596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rgbClr val="FFC00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chemeClr val="bg1"/>
                </a:solidFill>
                <a:latin typeface="Arial" charset="0"/>
              </a:rPr>
              <a:t>Boston University</a:t>
            </a:r>
            <a:r>
              <a:rPr lang="en-US" sz="1200" smtClean="0">
                <a:solidFill>
                  <a:schemeClr val="bg1"/>
                </a:solidFill>
                <a:latin typeface="Arial" charset="0"/>
              </a:rPr>
              <a:t> Slideshow Title Goes Here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808080"/>
                </a:solidFill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11" descr="http://www.aw.id.ucsb.edu/logos/images/ucsbwave_14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3334" r="1787" b="7777"/>
          <a:stretch>
            <a:fillRect/>
          </a:stretch>
        </p:blipFill>
        <p:spPr bwMode="auto">
          <a:xfrm>
            <a:off x="7586663" y="169863"/>
            <a:ext cx="14811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10765" y="6472380"/>
            <a:ext cx="1447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D0AC-F256-4629-B573-CDAA961E9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2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4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25" y="2743200"/>
            <a:ext cx="8915400" cy="185302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Tribute to Larry Coldren: </a:t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Mentor</a:t>
            </a:r>
            <a:r>
              <a:rPr lang="en-US" altLang="en-US" sz="3600" dirty="0" smtClean="0">
                <a:solidFill>
                  <a:schemeClr val="tx1"/>
                </a:solidFill>
              </a:rPr>
              <a:t>, </a:t>
            </a:r>
            <a:r>
              <a:rPr lang="en-US" altLang="en-US" sz="3600" dirty="0" smtClean="0">
                <a:solidFill>
                  <a:schemeClr val="tx1"/>
                </a:solidFill>
              </a:rPr>
              <a:t>Colleague</a:t>
            </a:r>
            <a:r>
              <a:rPr lang="en-US" altLang="en-US" sz="3600" dirty="0" smtClean="0">
                <a:solidFill>
                  <a:schemeClr val="tx1"/>
                </a:solidFill>
              </a:rPr>
              <a:t>, </a:t>
            </a:r>
            <a:r>
              <a:rPr lang="en-US" altLang="en-US" sz="3600" dirty="0" smtClean="0">
                <a:solidFill>
                  <a:schemeClr val="tx1"/>
                </a:solidFill>
              </a:rPr>
              <a:t>Friend</a:t>
            </a:r>
            <a:endParaRPr lang="en-US" altLang="en-US" sz="3600" i="1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4025" y="5289073"/>
            <a:ext cx="8229600" cy="144091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Jonathan Klamkin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Electrical and Computer Engineering Department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University of California Santa Barbara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klamkin@ece.ucsb.edu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897" y="2481842"/>
            <a:ext cx="7772400" cy="1500187"/>
          </a:xfrm>
        </p:spPr>
        <p:txBody>
          <a:bodyPr/>
          <a:lstStyle/>
          <a:p>
            <a:pPr algn="ctr"/>
            <a:r>
              <a:rPr lang="en-US" sz="4400" dirty="0" smtClean="0"/>
              <a:t>Nicknames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r="5112"/>
          <a:stretch/>
        </p:blipFill>
        <p:spPr>
          <a:xfrm>
            <a:off x="3066474" y="1911923"/>
            <a:ext cx="2940690" cy="4862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1568" y="1209505"/>
            <a:ext cx="439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Larry </a:t>
            </a:r>
            <a:r>
              <a:rPr lang="en-US" sz="2800" b="1" u="sng" dirty="0" smtClean="0"/>
              <a:t>Cool</a:t>
            </a:r>
            <a:r>
              <a:rPr lang="en-US" sz="2800" b="1" dirty="0" smtClean="0"/>
              <a:t>dren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63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1568" y="1209505"/>
            <a:ext cx="439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Larry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Coldreone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68940"/>
            <a:ext cx="3962400" cy="396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0711" b="23975"/>
          <a:stretch/>
        </p:blipFill>
        <p:spPr>
          <a:xfrm>
            <a:off x="4435219" y="2068940"/>
            <a:ext cx="1971996" cy="27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28" y="1281737"/>
            <a:ext cx="4282254" cy="53795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436" y="3386753"/>
            <a:ext cx="31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Big 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17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897" y="2481842"/>
            <a:ext cx="7772400" cy="1500187"/>
          </a:xfrm>
        </p:spPr>
        <p:txBody>
          <a:bodyPr/>
          <a:lstStyle/>
          <a:p>
            <a:pPr algn="ctr"/>
            <a:r>
              <a:rPr lang="en-US" sz="4400" dirty="0" smtClean="0"/>
              <a:t>Closing Thoughts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364" y="1512460"/>
            <a:ext cx="7924800" cy="5137723"/>
          </a:xfrm>
        </p:spPr>
        <p:txBody>
          <a:bodyPr/>
          <a:lstStyle/>
          <a:p>
            <a:r>
              <a:rPr lang="en-US" dirty="0" smtClean="0"/>
              <a:t>Stories about his life</a:t>
            </a:r>
          </a:p>
          <a:p>
            <a:pPr lvl="1"/>
            <a:r>
              <a:rPr lang="en-US" dirty="0" smtClean="0"/>
              <a:t>Growing up in Pennsylvania</a:t>
            </a:r>
            <a:endParaRPr lang="en-US" dirty="0"/>
          </a:p>
          <a:p>
            <a:pPr lvl="1"/>
            <a:r>
              <a:rPr lang="en-US" dirty="0" smtClean="0"/>
              <a:t>Did you know Larry was at the Wilt Chamberlin 100 point game?</a:t>
            </a:r>
          </a:p>
          <a:p>
            <a:pPr lvl="1"/>
            <a:r>
              <a:rPr lang="en-US" dirty="0" smtClean="0"/>
              <a:t>Stories about Stanford, Bell Labs, Agility, …</a:t>
            </a:r>
          </a:p>
          <a:p>
            <a:pPr lvl="1"/>
            <a:r>
              <a:rPr lang="en-US" dirty="0" smtClean="0"/>
              <a:t>Stories </a:t>
            </a:r>
            <a:r>
              <a:rPr lang="en-US" dirty="0"/>
              <a:t>about his family and especially his </a:t>
            </a:r>
            <a:r>
              <a:rPr lang="en-US" dirty="0" smtClean="0"/>
              <a:t>sons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“Academic father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Just </a:t>
            </a:r>
            <a:r>
              <a:rPr lang="en-US" dirty="0"/>
              <a:t>a </a:t>
            </a:r>
            <a:r>
              <a:rPr lang="en-US" u="sng" dirty="0"/>
              <a:t>few</a:t>
            </a:r>
            <a:r>
              <a:rPr lang="en-US" dirty="0"/>
              <a:t> of his words make a huge impact on </a:t>
            </a:r>
            <a:r>
              <a:rPr lang="en-US" u="sng" dirty="0"/>
              <a:t>lots</a:t>
            </a:r>
            <a:r>
              <a:rPr lang="en-US" dirty="0"/>
              <a:t> of </a:t>
            </a:r>
            <a:r>
              <a:rPr lang="en-US" dirty="0" smtClean="0"/>
              <a:t>people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Please keep doing what you are doing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86352"/>
            <a:ext cx="7924800" cy="3886200"/>
          </a:xfrm>
        </p:spPr>
        <p:txBody>
          <a:bodyPr/>
          <a:lstStyle/>
          <a:p>
            <a:r>
              <a:rPr lang="en-US" sz="2000" dirty="0" smtClean="0"/>
              <a:t>I met Larry in early 2002 when I visited him at UCSB and then subsequently joined his group.</a:t>
            </a:r>
          </a:p>
          <a:p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pent 6 years with him as a PhD student</a:t>
            </a:r>
          </a:p>
          <a:p>
            <a:endParaRPr lang="en-US" sz="2000" dirty="0"/>
          </a:p>
          <a:p>
            <a:r>
              <a:rPr lang="en-US" sz="2000" dirty="0" smtClean="0"/>
              <a:t>We kept in touch and collaborated in various ways during my ~7 years at various places (MIT Lincoln Laboratory, </a:t>
            </a:r>
            <a:r>
              <a:rPr lang="en-US" sz="2000" dirty="0" err="1" smtClean="0"/>
              <a:t>Scuola</a:t>
            </a:r>
            <a:r>
              <a:rPr lang="en-US" sz="2000" dirty="0" smtClean="0"/>
              <a:t> </a:t>
            </a:r>
            <a:r>
              <a:rPr lang="en-US" sz="2000" dirty="0" err="1" smtClean="0"/>
              <a:t>Sant’Anna</a:t>
            </a:r>
            <a:r>
              <a:rPr lang="en-US" sz="2000" dirty="0" smtClean="0"/>
              <a:t> Pisa, Boston University).</a:t>
            </a:r>
          </a:p>
          <a:p>
            <a:pPr lvl="1"/>
            <a:r>
              <a:rPr lang="en-US" dirty="0" smtClean="0"/>
              <a:t>Even well after I graduated from UCSB he was extremely supportive with career advice, reference letters, guidance</a:t>
            </a:r>
          </a:p>
          <a:p>
            <a:endParaRPr lang="en-US" sz="2200" dirty="0"/>
          </a:p>
          <a:p>
            <a:r>
              <a:rPr lang="en-US" sz="2200" dirty="0" smtClean="0"/>
              <a:t>In 2015 I joined UCSB as a faculty member</a:t>
            </a:r>
          </a:p>
          <a:p>
            <a:pPr lvl="1"/>
            <a:r>
              <a:rPr lang="en-US" dirty="0" smtClean="0"/>
              <a:t>Working closely with Larry on various programs and under the affiliation of the OTC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History with Larry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897" y="2481842"/>
            <a:ext cx="7772400" cy="1500187"/>
          </a:xfrm>
        </p:spPr>
        <p:txBody>
          <a:bodyPr/>
          <a:lstStyle/>
          <a:p>
            <a:pPr algn="ctr"/>
            <a:r>
              <a:rPr lang="en-US" sz="4400" dirty="0" smtClean="0"/>
              <a:t>Selected Projects and Impact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Bipolar Cascade Lasers and Photocurrent Driven Wavelength Converters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pic>
        <p:nvPicPr>
          <p:cNvPr id="7" name="Picture 6" descr="U:\Jobs\UNM\BC_SGDBR_schematic cop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36" y="1133559"/>
            <a:ext cx="28432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08325"/>
              </p:ext>
            </p:extLst>
          </p:nvPr>
        </p:nvGraphicFramePr>
        <p:xfrm>
          <a:off x="159411" y="2285873"/>
          <a:ext cx="2857104" cy="241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KGPlot" r:id="rId4" imgW="4174920" imgH="3536640" progId="KGraph_Plot">
                  <p:embed/>
                </p:oleObj>
              </mc:Choice>
              <mc:Fallback>
                <p:oleObj name="KGPlot" r:id="rId4" imgW="4174920" imgH="3536640" progId="KGraph_Plot">
                  <p:embed/>
                  <p:pic>
                    <p:nvPicPr>
                      <p:cNvPr id="922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11" y="2285873"/>
                        <a:ext cx="2857104" cy="2418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ounded Rectangle 37"/>
          <p:cNvSpPr/>
          <p:nvPr/>
        </p:nvSpPr>
        <p:spPr bwMode="auto">
          <a:xfrm>
            <a:off x="136813" y="1140276"/>
            <a:ext cx="3927188" cy="1455032"/>
          </a:xfrm>
          <a:prstGeom prst="roundRect">
            <a:avLst>
              <a:gd name="adj" fmla="val 5002"/>
            </a:avLst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78483" y="1168860"/>
            <a:ext cx="3820862" cy="15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Gain section segmented into electrically isolated sections, connected in series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Scaling of differential efficiency</a:t>
            </a:r>
            <a:r>
              <a:rPr kumimoji="0" lang="en-US" sz="14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inherent 50-</a:t>
            </a:r>
            <a:r>
              <a:rPr kumimoji="0" lang="en-US" sz="14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kumimoji="0" lang="en-US" sz="14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matching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Photocurrent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driven wavelength conversion with conversion gain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896604" y="2491813"/>
            <a:ext cx="11985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+mn-lt"/>
                <a:sym typeface="Symbol" panose="05050102010706020507" pitchFamily="18" charset="2"/>
              </a:rPr>
              <a:t>1-stage</a:t>
            </a:r>
            <a:endParaRPr lang="en-US" altLang="en-US" sz="1400" b="1" dirty="0">
              <a:latin typeface="+mn-lt"/>
            </a:endParaRPr>
          </a:p>
        </p:txBody>
      </p:sp>
      <p:pic>
        <p:nvPicPr>
          <p:cNvPr id="43" name="Picture 13" descr="U:\jklamkin\project\Testing\S031020A\EYES_1\d5_d1_23.b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/>
          <a:stretch/>
        </p:blipFill>
        <p:spPr bwMode="auto">
          <a:xfrm>
            <a:off x="4219634" y="2799513"/>
            <a:ext cx="2219959" cy="104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4" descr="U:\jklamkin\project\Testing\S031020A\EYES_1\d6_n3_04.b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3"/>
          <a:stretch/>
        </p:blipFill>
        <p:spPr bwMode="auto">
          <a:xfrm>
            <a:off x="6689940" y="2846184"/>
            <a:ext cx="2250860" cy="9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7390846" y="2521934"/>
            <a:ext cx="1198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+mn-lt"/>
                <a:sym typeface="Symbol" panose="05050102010706020507" pitchFamily="18" charset="2"/>
              </a:rPr>
              <a:t>3-stage</a:t>
            </a:r>
            <a:endParaRPr lang="en-US" altLang="en-US" sz="1400" b="1" dirty="0">
              <a:latin typeface="+mn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" y="4830743"/>
            <a:ext cx="4012205" cy="1744436"/>
          </a:xfrm>
          <a:prstGeom prst="rect">
            <a:avLst/>
          </a:prstGeom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782730" y="3759164"/>
            <a:ext cx="142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err="1" smtClean="0">
                <a:latin typeface="+mn-lt"/>
                <a:sym typeface="Symbol" panose="05050102010706020507" pitchFamily="18" charset="2"/>
              </a:rPr>
              <a:t>I</a:t>
            </a:r>
            <a:r>
              <a:rPr lang="en-US" altLang="en-US" sz="1200" baseline="-25000" dirty="0" err="1" smtClean="0">
                <a:latin typeface="+mn-lt"/>
                <a:sym typeface="Symbol" panose="05050102010706020507" pitchFamily="18" charset="2"/>
              </a:rPr>
              <a:t>bias</a:t>
            </a:r>
            <a:r>
              <a:rPr lang="en-US" altLang="en-US" sz="1200" baseline="-25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dirty="0" smtClean="0">
                <a:latin typeface="+mn-lt"/>
                <a:sym typeface="Symbol" panose="05050102010706020507" pitchFamily="18" charset="2"/>
              </a:rPr>
              <a:t>= 70 mA       </a:t>
            </a:r>
            <a:r>
              <a:rPr lang="en-US" altLang="en-US" sz="1200" dirty="0" err="1" smtClean="0">
                <a:latin typeface="+mn-lt"/>
                <a:sym typeface="Symbol" panose="05050102010706020507" pitchFamily="18" charset="2"/>
              </a:rPr>
              <a:t>V</a:t>
            </a:r>
            <a:r>
              <a:rPr lang="en-US" altLang="en-US" sz="1200" baseline="-25000" dirty="0" err="1" smtClean="0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en-US" sz="1200" baseline="-25000" dirty="0" smtClean="0">
                <a:latin typeface="+mn-lt"/>
                <a:sym typeface="Symbol" panose="05050102010706020507" pitchFamily="18" charset="2"/>
              </a:rPr>
              <a:t>-p </a:t>
            </a:r>
            <a:r>
              <a:rPr lang="en-US" altLang="en-US" sz="1200" dirty="0" smtClean="0">
                <a:latin typeface="+mn-lt"/>
                <a:sym typeface="Symbol" panose="05050102010706020507" pitchFamily="18" charset="2"/>
              </a:rPr>
              <a:t>= 1.49V      ER = 8.0 dB</a:t>
            </a:r>
            <a:endParaRPr lang="en-US" altLang="en-US" sz="1200" dirty="0">
              <a:latin typeface="+mn-lt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277339" y="3759164"/>
            <a:ext cx="142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 err="1" smtClean="0">
                <a:latin typeface="+mn-lt"/>
                <a:sym typeface="Symbol" panose="05050102010706020507" pitchFamily="18" charset="2"/>
              </a:rPr>
              <a:t>I</a:t>
            </a:r>
            <a:r>
              <a:rPr lang="en-US" altLang="en-US" sz="1200" baseline="-25000" dirty="0" err="1" smtClean="0">
                <a:latin typeface="+mn-lt"/>
                <a:sym typeface="Symbol" panose="05050102010706020507" pitchFamily="18" charset="2"/>
              </a:rPr>
              <a:t>bias</a:t>
            </a:r>
            <a:r>
              <a:rPr lang="en-US" altLang="en-US" sz="1200" baseline="-250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dirty="0" smtClean="0">
                <a:latin typeface="+mn-lt"/>
                <a:sym typeface="Symbol" panose="05050102010706020507" pitchFamily="18" charset="2"/>
              </a:rPr>
              <a:t>= 24 mA      </a:t>
            </a:r>
            <a:r>
              <a:rPr lang="en-US" altLang="en-US" sz="1200" dirty="0" err="1" smtClean="0">
                <a:latin typeface="+mn-lt"/>
                <a:sym typeface="Symbol" panose="05050102010706020507" pitchFamily="18" charset="2"/>
              </a:rPr>
              <a:t>V</a:t>
            </a:r>
            <a:r>
              <a:rPr lang="en-US" altLang="en-US" sz="1200" baseline="-25000" dirty="0" err="1" smtClean="0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en-US" sz="1200" baseline="-25000" dirty="0" smtClean="0">
                <a:latin typeface="+mn-lt"/>
                <a:sym typeface="Symbol" panose="05050102010706020507" pitchFamily="18" charset="2"/>
              </a:rPr>
              <a:t>-p </a:t>
            </a:r>
            <a:r>
              <a:rPr lang="en-US" altLang="en-US" sz="1200" dirty="0" smtClean="0">
                <a:latin typeface="+mn-lt"/>
                <a:sym typeface="Symbol" panose="05050102010706020507" pitchFamily="18" charset="2"/>
              </a:rPr>
              <a:t>= 0.65 V     ER = 9.6 dB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49" name="Picture 20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4808538"/>
            <a:ext cx="2498817" cy="20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Object 20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08570"/>
              </p:ext>
            </p:extLst>
          </p:nvPr>
        </p:nvGraphicFramePr>
        <p:xfrm>
          <a:off x="6196838" y="4415188"/>
          <a:ext cx="3107591" cy="249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KGPlot" r:id="rId10" imgW="4400280" imgH="3536640" progId="KGraph_Plot">
                  <p:embed/>
                </p:oleObj>
              </mc:Choice>
              <mc:Fallback>
                <p:oleObj name="KGPlot" r:id="rId10" imgW="4400280" imgH="3536640" progId="KGraph_Plot">
                  <p:embed/>
                  <p:pic>
                    <p:nvPicPr>
                      <p:cNvPr id="10253" name="Object 20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838" y="4415188"/>
                        <a:ext cx="3107591" cy="2498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36813" y="4645294"/>
            <a:ext cx="4058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 smtClean="0">
                <a:latin typeface="+mn-lt"/>
                <a:sym typeface="Symbol" panose="05050102010706020507" pitchFamily="18" charset="2"/>
              </a:rPr>
              <a:t>Photocurrent Driven Wavelength Converter</a:t>
            </a:r>
            <a:endParaRPr lang="en-US" altLang="en-US" sz="1400" b="1" dirty="0">
              <a:latin typeface="+mn-lt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752043" y="2833798"/>
            <a:ext cx="18867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latin typeface="+mn-lt"/>
                <a:sym typeface="Symbol" panose="05050102010706020507" pitchFamily="18" charset="2"/>
              </a:rPr>
              <a:t>Differential Efficiency Scaling</a:t>
            </a:r>
            <a:endParaRPr lang="en-US" altLang="en-US" sz="1200" b="1" dirty="0">
              <a:latin typeface="+mn-lt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4307445" y="4465400"/>
            <a:ext cx="208402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b="1" dirty="0" smtClean="0">
                <a:latin typeface="+mn-lt"/>
                <a:sym typeface="Symbol" panose="05050102010706020507" pitchFamily="18" charset="2"/>
              </a:rPr>
              <a:t>Low power penalty wavelength conversion</a:t>
            </a:r>
            <a:endParaRPr lang="en-US" altLang="en-US" sz="1100" b="1" dirty="0">
              <a:latin typeface="+mn-lt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773358" y="4519701"/>
            <a:ext cx="20840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b="1" dirty="0" smtClean="0">
                <a:latin typeface="+mn-lt"/>
                <a:sym typeface="Symbol" panose="05050102010706020507" pitchFamily="18" charset="2"/>
              </a:rPr>
              <a:t>Chip conversion gain</a:t>
            </a:r>
            <a:endParaRPr lang="en-US" altLang="en-US" sz="1100" b="1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64" y="6510891"/>
            <a:ext cx="33998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*Under DARPA RFLICS and CSWDM</a:t>
            </a:r>
            <a:endParaRPr lang="en-US" sz="1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OPLL for Linear Phase Demodulation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pic>
        <p:nvPicPr>
          <p:cNvPr id="8" name="Picture 3" descr="Link_schematic_CDwith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4" b="3572"/>
          <a:stretch>
            <a:fillRect/>
          </a:stretch>
        </p:blipFill>
        <p:spPr bwMode="auto">
          <a:xfrm>
            <a:off x="5226050" y="1505865"/>
            <a:ext cx="3827752" cy="19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Output_deltaphase_FBlab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20" y="3631372"/>
            <a:ext cx="3023161" cy="22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21382" y="1135325"/>
            <a:ext cx="4637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Coherent Receiver with Feedback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29420" y="3397849"/>
            <a:ext cx="3021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Receiver Response</a:t>
            </a:r>
          </a:p>
        </p:txBody>
      </p:sp>
      <p:pic>
        <p:nvPicPr>
          <p:cNvPr id="12" name="Picture 20" descr="SEM_plan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95" y="2905741"/>
            <a:ext cx="34925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_onstag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6" y="2664127"/>
            <a:ext cx="1457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8018" y="5716494"/>
            <a:ext cx="438626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200" b="1" dirty="0" smtClean="0">
                <a:ea typeface="Osaka" charset="-128"/>
                <a:cs typeface="+mn-cs"/>
              </a:rPr>
              <a:t>SFDR = 125 </a:t>
            </a:r>
            <a:r>
              <a:rPr lang="en-US" sz="1200" b="1" kern="0" dirty="0" smtClean="0">
                <a:solidFill>
                  <a:srgbClr val="000000"/>
                </a:solidFill>
                <a:ea typeface="Osaka" charset="-128"/>
                <a:cs typeface="+mn-cs"/>
              </a:rPr>
              <a:t>dB·Hz</a:t>
            </a:r>
            <a:r>
              <a:rPr lang="en-US" sz="1200" b="1" kern="0" baseline="30000" dirty="0" smtClean="0">
                <a:solidFill>
                  <a:srgbClr val="000000"/>
                </a:solidFill>
                <a:ea typeface="Osaka" charset="-128"/>
                <a:cs typeface="+mn-cs"/>
              </a:rPr>
              <a:t>2/3 </a:t>
            </a:r>
            <a:r>
              <a:rPr lang="en-US" sz="1200" b="1" kern="0" dirty="0" smtClean="0">
                <a:solidFill>
                  <a:srgbClr val="000000"/>
                </a:solidFill>
                <a:ea typeface="Osaka" charset="-128"/>
                <a:cs typeface="+mn-cs"/>
              </a:rPr>
              <a:t>for </a:t>
            </a:r>
            <a:r>
              <a:rPr lang="en-US" sz="1200" b="1" i="1" kern="0" dirty="0" err="1" smtClean="0">
                <a:solidFill>
                  <a:srgbClr val="FF0000"/>
                </a:solidFill>
                <a:ea typeface="Osaka" charset="-128"/>
                <a:cs typeface="+mn-cs"/>
              </a:rPr>
              <a:t>f</a:t>
            </a:r>
            <a:r>
              <a:rPr lang="en-US" sz="1200" b="1" i="1" kern="0" baseline="-25000" dirty="0" err="1" smtClean="0">
                <a:solidFill>
                  <a:srgbClr val="FF0000"/>
                </a:solidFill>
                <a:ea typeface="Osaka" charset="-128"/>
                <a:cs typeface="+mn-cs"/>
              </a:rPr>
              <a:t>signal</a:t>
            </a:r>
            <a:r>
              <a:rPr lang="en-US" sz="1200" b="1" kern="0" baseline="-25000" dirty="0" smtClean="0">
                <a:solidFill>
                  <a:srgbClr val="FF0000"/>
                </a:solidFill>
                <a:ea typeface="Osaka" charset="-128"/>
                <a:cs typeface="+mn-cs"/>
              </a:rPr>
              <a:t> </a:t>
            </a:r>
            <a:r>
              <a:rPr lang="en-US" sz="1200" b="1" kern="0" dirty="0" smtClean="0">
                <a:solidFill>
                  <a:srgbClr val="FF0000"/>
                </a:solidFill>
                <a:ea typeface="Osaka" charset="-128"/>
                <a:cs typeface="+mn-cs"/>
              </a:rPr>
              <a:t>= 300 MHz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ea typeface="Osaka" charset="-128"/>
                <a:cs typeface="+mn-cs"/>
              </a:rPr>
              <a:t>+14 dB improvement with feedback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ea typeface="Osaka" charset="-128"/>
                <a:cs typeface="+mn-cs"/>
              </a:rPr>
              <a:t>Phase detection up to </a:t>
            </a:r>
            <a:r>
              <a:rPr lang="en-US" sz="1200" b="1" kern="0" dirty="0" smtClean="0">
                <a:solidFill>
                  <a:srgbClr val="FF0000"/>
                </a:solidFill>
                <a:ea typeface="Osaka" charset="-128"/>
                <a:cs typeface="+mn-cs"/>
              </a:rPr>
              <a:t>1 GHz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36812" y="1140276"/>
            <a:ext cx="4684569" cy="1455032"/>
          </a:xfrm>
          <a:prstGeom prst="roundRect">
            <a:avLst>
              <a:gd name="adj" fmla="val 5002"/>
            </a:avLst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8483" y="1168860"/>
            <a:ext cx="4642898" cy="15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modulation inherently linear and not limited to 100% modulation depth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Coherent receiver with feedback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close tracking of received signal</a:t>
            </a:r>
          </a:p>
          <a:p>
            <a:pPr marL="628650" lvl="1" indent="-228600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linear operation for high dynamic range</a:t>
            </a:r>
          </a:p>
          <a:p>
            <a:pPr marL="628650" lvl="1" indent="-228600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Frequency range limited by loop delay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integration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039013" y="6101047"/>
            <a:ext cx="3913332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Loop gain </a:t>
            </a:r>
            <a:r>
              <a:rPr lang="en-US" altLang="en-US" sz="1600" b="1" i="1" dirty="0">
                <a:solidFill>
                  <a:srgbClr val="000000"/>
                </a:solidFill>
              </a:rPr>
              <a:t>= 2</a:t>
            </a:r>
            <a:r>
              <a:rPr lang="en-US" altLang="en-US" sz="1600" b="1" i="1" dirty="0">
                <a:solidFill>
                  <a:srgbClr val="FF0000"/>
                </a:solidFill>
              </a:rPr>
              <a:t>i</a:t>
            </a:r>
            <a:r>
              <a:rPr lang="en-US" altLang="en-US" sz="1600" b="1" i="1" baseline="-25000" dirty="0">
                <a:solidFill>
                  <a:srgbClr val="FF0000"/>
                </a:solidFill>
              </a:rPr>
              <a:t>o</a:t>
            </a:r>
            <a:r>
              <a:rPr lang="en-US" altLang="en-US" sz="1600" b="1" i="1" baseline="-25000" dirty="0">
                <a:solidFill>
                  <a:srgbClr val="000000"/>
                </a:solidFill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</a:rPr>
              <a:t>Z</a:t>
            </a:r>
            <a:r>
              <a:rPr lang="en-US" altLang="en-US" sz="1600" b="1" i="1" baseline="-25000" dirty="0">
                <a:solidFill>
                  <a:srgbClr val="000000"/>
                </a:solidFill>
              </a:rPr>
              <a:t>PD </a:t>
            </a:r>
            <a:r>
              <a:rPr lang="en-US" altLang="en-US" sz="1600" b="1" i="1" dirty="0">
                <a:solidFill>
                  <a:srgbClr val="000000"/>
                </a:solidFill>
              </a:rPr>
              <a:t>g</a:t>
            </a:r>
            <a:r>
              <a:rPr lang="en-US" altLang="en-US" sz="1600" b="1" i="1" baseline="-25000" dirty="0">
                <a:solidFill>
                  <a:srgbClr val="000000"/>
                </a:solidFill>
              </a:rPr>
              <a:t>m </a:t>
            </a:r>
            <a:r>
              <a:rPr lang="en-US" altLang="en-US" sz="1600" b="1" i="1" dirty="0">
                <a:solidFill>
                  <a:srgbClr val="000000"/>
                </a:solidFill>
                <a:sym typeface="Symbol" panose="05050102010706020507" pitchFamily="18" charset="2"/>
              </a:rPr>
              <a:t>/</a:t>
            </a:r>
            <a:r>
              <a:rPr lang="en-US" alt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altLang="en-US" sz="16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1600" b="1" i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</a:rPr>
              <a:t>Z</a:t>
            </a:r>
            <a:r>
              <a:rPr lang="en-US" altLang="en-US" sz="1600" b="1" i="1" baseline="-25000" dirty="0">
                <a:solidFill>
                  <a:srgbClr val="000000"/>
                </a:solidFill>
              </a:rPr>
              <a:t>PD</a:t>
            </a:r>
            <a:r>
              <a:rPr lang="en-US" altLang="en-US" sz="1600" b="1" i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1600" b="1" i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-j2</a:t>
            </a:r>
            <a:r>
              <a:rPr lang="en-US" altLang="en-US" sz="1600" b="1" i="1" baseline="300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f</a:t>
            </a:r>
            <a:r>
              <a:rPr lang="en-US" altLang="en-US" sz="1600" b="1" i="1" baseline="30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64" y="6510891"/>
            <a:ext cx="33998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*Under DARPA PHORFRONT program</a:t>
            </a:r>
            <a:endParaRPr lang="en-US" sz="1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44453" y="1324999"/>
            <a:ext cx="3997656" cy="1455032"/>
          </a:xfrm>
          <a:prstGeom prst="roundRect">
            <a:avLst>
              <a:gd name="adj" fmla="val 5002"/>
            </a:avLst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Coherent and Energy Efficient Transceivers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21470" y="1335111"/>
            <a:ext cx="4116422" cy="144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Analog coherent links for improved sensitivity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energy efficient interconnects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Electronic-photonic integration and integration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switch package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Flip chip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packaging 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WDM multi-channel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scaling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864" y="6522414"/>
            <a:ext cx="41017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*Under DARPA PICO and ARPA-E ENLITENED</a:t>
            </a:r>
            <a:endParaRPr lang="en-US" sz="1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577772" y="6266941"/>
            <a:ext cx="1330505" cy="3905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42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20" y="1475963"/>
            <a:ext cx="2158756" cy="170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1" y="1754604"/>
            <a:ext cx="2660717" cy="13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 descr="C:\Users\Hyunchul\Dropbox\BPSK\08032012\40Gbps_0k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81" y="3908346"/>
            <a:ext cx="18113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69" y="4873546"/>
            <a:ext cx="16954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408994" y="4206796"/>
            <a:ext cx="12160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40 Gb/s</a:t>
            </a:r>
          </a:p>
          <a:p>
            <a:pPr algn="r"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back-to-back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435981" y="5037059"/>
            <a:ext cx="12160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 Gb/s</a:t>
            </a:r>
          </a:p>
          <a:p>
            <a:pPr algn="r"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25 km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SMF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-356669" y="3241297"/>
            <a:ext cx="439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Low power coherent for data centers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0" y="3634169"/>
            <a:ext cx="3215344" cy="2568100"/>
          </a:xfrm>
          <a:prstGeom prst="rect">
            <a:avLst/>
          </a:prstGeom>
        </p:spPr>
      </p:pic>
      <p:pic>
        <p:nvPicPr>
          <p:cNvPr id="22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47" y="3908346"/>
            <a:ext cx="2577880" cy="196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" name="TextBox 226"/>
          <p:cNvSpPr txBox="1"/>
          <p:nvPr/>
        </p:nvSpPr>
        <p:spPr>
          <a:xfrm>
            <a:off x="4279279" y="5907659"/>
            <a:ext cx="23599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121">
              <a:defRPr/>
            </a:pPr>
            <a:r>
              <a:rPr lang="en-US" sz="1000" dirty="0" smtClean="0"/>
              <a:t>1. S</a:t>
            </a:r>
            <a:r>
              <a:rPr lang="en-US" sz="1000" dirty="0"/>
              <a:t>. </a:t>
            </a:r>
            <a:r>
              <a:rPr lang="en-US" sz="1000" dirty="0" err="1"/>
              <a:t>Ristic</a:t>
            </a:r>
            <a:r>
              <a:rPr lang="en-US" altLang="zh-CN" sz="1000" dirty="0">
                <a:solidFill>
                  <a:srgbClr val="000000"/>
                </a:solidFill>
              </a:rPr>
              <a:t> et. al.,</a:t>
            </a:r>
            <a:r>
              <a:rPr lang="en-US" sz="1000" dirty="0"/>
              <a:t> JLT (2010)</a:t>
            </a:r>
          </a:p>
          <a:p>
            <a:pPr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 smtClean="0">
                <a:solidFill>
                  <a:srgbClr val="000000"/>
                </a:solidFill>
                <a:latin typeface="Arial"/>
              </a:rPr>
              <a:t>2. M</a:t>
            </a:r>
            <a:r>
              <a:rPr lang="en-US" altLang="zh-CN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altLang="zh-CN" sz="1000" dirty="0">
                <a:solidFill>
                  <a:srgbClr val="000000"/>
                </a:solidFill>
                <a:latin typeface="Arial"/>
              </a:rPr>
              <a:t>Lu et. al., </a:t>
            </a:r>
            <a:r>
              <a:rPr lang="en-US" altLang="zh-CN" sz="1000" dirty="0">
                <a:solidFill>
                  <a:srgbClr val="000000"/>
                </a:solidFill>
                <a:latin typeface="Arial"/>
              </a:rPr>
              <a:t>Optics Express, </a:t>
            </a:r>
            <a:r>
              <a:rPr lang="en-US" altLang="zh-CN" sz="1000" dirty="0">
                <a:solidFill>
                  <a:srgbClr val="000000"/>
                </a:solidFill>
                <a:latin typeface="Arial"/>
              </a:rPr>
              <a:t>(2012)</a:t>
            </a:r>
          </a:p>
          <a:p>
            <a:pPr>
              <a:defRPr/>
            </a:pPr>
            <a:r>
              <a:rPr lang="en-US" sz="1000" dirty="0" smtClean="0"/>
              <a:t>3. P</a:t>
            </a:r>
            <a:r>
              <a:rPr lang="en-US" sz="1000" dirty="0"/>
              <a:t>. </a:t>
            </a:r>
            <a:r>
              <a:rPr lang="en-US" sz="1000" dirty="0"/>
              <a:t>R. A. </a:t>
            </a:r>
            <a:r>
              <a:rPr lang="en-US" sz="1000" dirty="0" err="1"/>
              <a:t>Binetti</a:t>
            </a:r>
            <a:r>
              <a:rPr lang="en-US" sz="1000" dirty="0"/>
              <a:t> </a:t>
            </a:r>
            <a:r>
              <a:rPr lang="en-US" altLang="zh-CN" sz="1000" dirty="0">
                <a:solidFill>
                  <a:srgbClr val="000000"/>
                </a:solidFill>
              </a:rPr>
              <a:t>et</a:t>
            </a:r>
            <a:r>
              <a:rPr lang="en-US" altLang="zh-CN" sz="1000" dirty="0">
                <a:solidFill>
                  <a:srgbClr val="000000"/>
                </a:solidFill>
              </a:rPr>
              <a:t>. al</a:t>
            </a:r>
            <a:r>
              <a:rPr lang="en-US" altLang="zh-CN" sz="1000" dirty="0">
                <a:solidFill>
                  <a:srgbClr val="000000"/>
                </a:solidFill>
              </a:rPr>
              <a:t>.,</a:t>
            </a:r>
            <a:r>
              <a:rPr lang="en-US" sz="1000" dirty="0"/>
              <a:t> JQE (2012)</a:t>
            </a:r>
            <a:endParaRPr lang="en-US" sz="1000" dirty="0"/>
          </a:p>
          <a:p>
            <a:pPr>
              <a:defRPr/>
            </a:pPr>
            <a:r>
              <a:rPr lang="en-US" sz="1000" dirty="0" smtClean="0"/>
              <a:t>4. M</a:t>
            </a:r>
            <a:r>
              <a:rPr lang="en-US" sz="1000" dirty="0"/>
              <a:t>. </a:t>
            </a:r>
            <a:r>
              <a:rPr lang="en-US" sz="1000" dirty="0"/>
              <a:t>Lu </a:t>
            </a:r>
            <a:r>
              <a:rPr lang="en-US" altLang="zh-CN" sz="1000" dirty="0">
                <a:solidFill>
                  <a:srgbClr val="000000"/>
                </a:solidFill>
              </a:rPr>
              <a:t>et. al.,</a:t>
            </a:r>
            <a:r>
              <a:rPr lang="en-US" sz="1000" dirty="0"/>
              <a:t> JLT (2013)</a:t>
            </a:r>
            <a:endParaRPr lang="en-US" sz="1000" dirty="0"/>
          </a:p>
        </p:txBody>
      </p:sp>
      <p:sp>
        <p:nvSpPr>
          <p:cNvPr id="228" name="Rectangle 227"/>
          <p:cNvSpPr/>
          <p:nvPr/>
        </p:nvSpPr>
        <p:spPr>
          <a:xfrm>
            <a:off x="6808000" y="3569377"/>
            <a:ext cx="2106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Error free up to 35 Gb/s</a:t>
            </a:r>
            <a:endParaRPr lang="en-US" sz="12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765436" y="1129788"/>
            <a:ext cx="3739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Integrated OPLL coherent receiver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781508" y="6560886"/>
            <a:ext cx="23878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121">
              <a:defRPr/>
            </a:pPr>
            <a:r>
              <a:rPr lang="en-US" sz="1200" b="1" dirty="0" smtClean="0"/>
              <a:t>*Figures from </a:t>
            </a:r>
            <a:r>
              <a:rPr lang="en-US" sz="1200" b="1" dirty="0" err="1" smtClean="0"/>
              <a:t>Schow</a:t>
            </a:r>
            <a:r>
              <a:rPr lang="en-US" sz="1200" b="1" dirty="0" smtClean="0"/>
              <a:t>, Coldren</a:t>
            </a:r>
            <a:endParaRPr lang="en-US" sz="1200" b="1" dirty="0"/>
          </a:p>
        </p:txBody>
      </p:sp>
      <p:sp>
        <p:nvSpPr>
          <p:cNvPr id="232" name="Rectangle 231"/>
          <p:cNvSpPr/>
          <p:nvPr/>
        </p:nvSpPr>
        <p:spPr>
          <a:xfrm>
            <a:off x="4230482" y="3111923"/>
            <a:ext cx="2863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21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100 kHz SGDBR reference laser</a:t>
            </a:r>
          </a:p>
          <a:p>
            <a:pPr marL="171450" indent="-171450" defTabSz="9121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&gt;1 GHz loop bandwidth</a:t>
            </a:r>
          </a:p>
          <a:p>
            <a:pPr marL="171450" indent="-171450" defTabSz="91212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&lt;10 ns phase locking</a:t>
            </a:r>
            <a:endParaRPr lang="en-US" sz="12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116957" y="3058649"/>
            <a:ext cx="4673162" cy="1640399"/>
          </a:xfrm>
          <a:prstGeom prst="roundRect">
            <a:avLst>
              <a:gd name="adj" fmla="val 5002"/>
            </a:avLst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Space PIC Transmitter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1" y="2296714"/>
            <a:ext cx="414983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26600" r="44098" b="68752"/>
          <a:stretch/>
        </p:blipFill>
        <p:spPr>
          <a:xfrm>
            <a:off x="425879" y="1672047"/>
            <a:ext cx="3985116" cy="32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140" t="56022" r="72862" b="17816"/>
          <a:stretch/>
        </p:blipFill>
        <p:spPr>
          <a:xfrm>
            <a:off x="7209490" y="1182363"/>
            <a:ext cx="1816571" cy="1572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30" y="2860142"/>
            <a:ext cx="1995041" cy="146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5298" y="1420939"/>
            <a:ext cx="172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Layout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5298" y="2046424"/>
            <a:ext cx="203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Fabricated device</a:t>
            </a:r>
            <a:endParaRPr lang="en-US" sz="1400" b="1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923544" y="4721774"/>
            <a:ext cx="3824679" cy="1742676"/>
            <a:chOff x="559343" y="4992086"/>
            <a:chExt cx="3757476" cy="1712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6285" t="59380" r="73169" b="23977"/>
            <a:stretch/>
          </p:blipFill>
          <p:spPr>
            <a:xfrm>
              <a:off x="559343" y="4992086"/>
              <a:ext cx="3757476" cy="171205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4082903" y="5079648"/>
              <a:ext cx="233916" cy="2658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59343" y="5066301"/>
              <a:ext cx="233916" cy="2658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280275" y="4831010"/>
            <a:ext cx="2829880" cy="2011680"/>
            <a:chOff x="5444652" y="4824031"/>
            <a:chExt cx="2533952" cy="18567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l="26540" t="56150" r="61962" b="28872"/>
            <a:stretch/>
          </p:blipFill>
          <p:spPr>
            <a:xfrm>
              <a:off x="5444652" y="4824031"/>
              <a:ext cx="2533952" cy="185677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5444652" y="4851044"/>
              <a:ext cx="233916" cy="2658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  <a:cs typeface="Osaka" charset="-128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2919" t="56022" r="41614" b="17881"/>
          <a:stretch/>
        </p:blipFill>
        <p:spPr>
          <a:xfrm>
            <a:off x="5146810" y="2831314"/>
            <a:ext cx="1734222" cy="16459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8487" t="56022" r="23512" b="17960"/>
          <a:stretch/>
        </p:blipFill>
        <p:spPr>
          <a:xfrm>
            <a:off x="5136177" y="1162493"/>
            <a:ext cx="1968153" cy="1600200"/>
          </a:xfrm>
          <a:prstGeom prst="rect">
            <a:avLst/>
          </a:prstGeom>
        </p:spPr>
      </p:pic>
      <p:sp>
        <p:nvSpPr>
          <p:cNvPr id="28" name="Content Placeholder 5"/>
          <p:cNvSpPr>
            <a:spLocks noGrp="1"/>
          </p:cNvSpPr>
          <p:nvPr>
            <p:ph idx="1"/>
          </p:nvPr>
        </p:nvSpPr>
        <p:spPr>
          <a:xfrm>
            <a:off x="201090" y="3123341"/>
            <a:ext cx="4701156" cy="1539341"/>
          </a:xfrm>
          <a:ln>
            <a:noFill/>
          </a:ln>
        </p:spPr>
        <p:txBody>
          <a:bodyPr/>
          <a:lstStyle/>
          <a:p>
            <a:pPr marL="228600" indent="-228600"/>
            <a:r>
              <a:rPr lang="en-US" sz="1400" dirty="0" smtClean="0"/>
              <a:t>&gt;15 </a:t>
            </a:r>
            <a:r>
              <a:rPr lang="en-US" sz="1400" dirty="0" err="1" smtClean="0"/>
              <a:t>mW</a:t>
            </a:r>
            <a:r>
              <a:rPr lang="en-US" sz="1400" dirty="0" smtClean="0"/>
              <a:t> laser power (&gt;60 </a:t>
            </a:r>
            <a:r>
              <a:rPr lang="en-US" sz="1400" dirty="0" err="1" smtClean="0"/>
              <a:t>mW</a:t>
            </a:r>
            <a:r>
              <a:rPr lang="en-US" sz="1400" dirty="0" smtClean="0"/>
              <a:t> with output SOA)</a:t>
            </a:r>
          </a:p>
          <a:p>
            <a:pPr marL="228600" indent="-228600"/>
            <a:r>
              <a:rPr lang="en-US" sz="1400" dirty="0" smtClean="0"/>
              <a:t>~45 nm tuning range; &gt;50 dB SMSR</a:t>
            </a:r>
          </a:p>
          <a:p>
            <a:pPr marL="228600" indent="-228600"/>
            <a:r>
              <a:rPr lang="en-US" sz="1400" dirty="0" smtClean="0"/>
              <a:t>Up to 7 Gb/s modulation (50 Gb/s possible)</a:t>
            </a:r>
          </a:p>
          <a:p>
            <a:pPr marL="228600" indent="-228600"/>
            <a:r>
              <a:rPr lang="en-US" sz="1400" dirty="0" smtClean="0">
                <a:solidFill>
                  <a:srgbClr val="FF0000"/>
                </a:solidFill>
              </a:rPr>
              <a:t>Free space link at 1 Gb/s demonstrated</a:t>
            </a:r>
          </a:p>
          <a:p>
            <a:pPr lvl="1" indent="-228600"/>
            <a:r>
              <a:rPr lang="en-US" sz="1050" dirty="0" smtClean="0">
                <a:solidFill>
                  <a:srgbClr val="FF0000"/>
                </a:solidFill>
              </a:rPr>
              <a:t>BER &lt; 1e-9 for ~20 dB attenuation (120 m distance)</a:t>
            </a:r>
          </a:p>
          <a:p>
            <a:pPr lvl="1" indent="-228600"/>
            <a:r>
              <a:rPr lang="en-US" sz="1050" dirty="0" smtClean="0">
                <a:solidFill>
                  <a:srgbClr val="FF0000"/>
                </a:solidFill>
              </a:rPr>
              <a:t>&lt; 1 dB power penalty compared to 10 Gb/s LN modulator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33810" y="1307198"/>
            <a:ext cx="233916" cy="2658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01911" y="2938047"/>
            <a:ext cx="233916" cy="2658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549349" y="1272384"/>
            <a:ext cx="198344" cy="132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4496" y="4488946"/>
            <a:ext cx="344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Free space link performance 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143" y="6534216"/>
            <a:ext cx="35843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*Developed under NASA FSOC program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5357" y="1055337"/>
            <a:ext cx="4390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Sampled Grating DBR (SGDBR) Laser TX</a:t>
            </a:r>
            <a:endParaRPr lang="en-US" sz="1600" b="1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5158232" y="4501530"/>
            <a:ext cx="3144520" cy="2304583"/>
          </a:xfrm>
          <a:prstGeom prst="roundRect">
            <a:avLst>
              <a:gd name="adj" fmla="val 50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136812" y="1140276"/>
            <a:ext cx="4363569" cy="1455032"/>
          </a:xfrm>
          <a:prstGeom prst="roundRect">
            <a:avLst>
              <a:gd name="adj" fmla="val 5002"/>
            </a:avLst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SGDBR Laser with Integrated </a:t>
            </a:r>
            <a:r>
              <a:rPr lang="en-US" dirty="0" smtClean="0">
                <a:sym typeface="Symbol" panose="05050102010706020507" pitchFamily="18" charset="2"/>
              </a:rPr>
              <a:t> Locker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Tribute to Larry Coldren: Mentor, Colleague, Friend</a:t>
            </a:r>
            <a:endParaRPr lang="en-US" dirty="0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428171" y="4659187"/>
            <a:ext cx="7540185" cy="1639995"/>
            <a:chOff x="859047" y="4556274"/>
            <a:chExt cx="7165299" cy="155845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047" y="4556274"/>
              <a:ext cx="7165299" cy="1558457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6758609" y="4588078"/>
              <a:ext cx="1162370" cy="898322"/>
              <a:chOff x="6758609" y="4588078"/>
              <a:chExt cx="1162370" cy="89832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758609" y="4588078"/>
                <a:ext cx="1162370" cy="64387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46073" y="4740478"/>
                <a:ext cx="978010" cy="74592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925456" y="5877238"/>
            <a:ext cx="7040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Back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Mirror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67607" y="5977723"/>
            <a:ext cx="58221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Gain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6170" y="5877237"/>
            <a:ext cx="7040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Front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Mirror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22420" y="5983688"/>
            <a:ext cx="57419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SOA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44311" y="5477448"/>
            <a:ext cx="125201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Locker AMZI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3033" y="4826145"/>
            <a:ext cx="93166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Receiver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4948" y="4917595"/>
            <a:ext cx="71205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45710" y="4932968"/>
            <a:ext cx="117051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Locker PDs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40239" y="5477447"/>
            <a:ext cx="1417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Output/emitter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178483" y="1168861"/>
            <a:ext cx="4280228" cy="11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SGDBR laser with asymmetric MZI on backend for wavelength locking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 loop tune SGDBR laser to within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15 GHz of desired frequency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Circuit captures and locks to zero crossing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of asymmetric MZI filter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519" y="1684352"/>
            <a:ext cx="2259355" cy="229588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 flipV="1">
            <a:off x="4605425" y="3917072"/>
            <a:ext cx="812625" cy="77580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817810" y="1191625"/>
            <a:ext cx="34021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Stepping back mirror (BM) and sweeping phase section current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3" y="2574636"/>
            <a:ext cx="3295917" cy="2212328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 bwMode="auto">
          <a:xfrm>
            <a:off x="2725072" y="3113060"/>
            <a:ext cx="1097727" cy="16341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36938" y="6521930"/>
            <a:ext cx="388042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*Developed </a:t>
            </a: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under </a:t>
            </a:r>
            <a:r>
              <a:rPr lang="en-U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DARPA MOABB program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022370" y="5251379"/>
            <a:ext cx="1550653" cy="3905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577772" y="6266941"/>
            <a:ext cx="1330505" cy="3905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8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60325" y="354013"/>
            <a:ext cx="7559675" cy="70643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Remote Sensing Lidar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Osaka" charset="-128"/>
              </a:rPr>
              <a:t>Tribute to Larry Coldren: Mentor, Colleague, Friend</a:t>
            </a:r>
            <a:endParaRPr kumimoji="0" lang="en-US" alt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Osaka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9469" y="1143380"/>
            <a:ext cx="3300967" cy="3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Lidar for CO</a:t>
            </a:r>
            <a:r>
              <a:rPr lang="en-US" altLang="en-US" sz="1800" baseline="-25000" dirty="0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 Sensing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174284" y="4376578"/>
            <a:ext cx="2042403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ヒラギノ角ゴ ProN W3"/>
                <a:sym typeface="Gill Sans"/>
              </a:rPr>
              <a:t>Switch</a:t>
            </a:r>
            <a:r>
              <a:rPr kumimoji="0" lang="en-US" alt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ヒラギノ角ゴ ProN W3"/>
                <a:sym typeface="Gill Sans"/>
              </a:rPr>
              <a:t> across 5.6 nm and locking within 200 ns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3005" t="34470" r="38833" b="23635"/>
          <a:stretch/>
        </p:blipFill>
        <p:spPr>
          <a:xfrm>
            <a:off x="4431555" y="2106623"/>
            <a:ext cx="4480280" cy="3749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973"/>
          <a:stretch/>
        </p:blipFill>
        <p:spPr>
          <a:xfrm>
            <a:off x="2416631" y="4867567"/>
            <a:ext cx="1557710" cy="1316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6240" t="34807" r="39697" b="35027"/>
          <a:stretch/>
        </p:blipFill>
        <p:spPr>
          <a:xfrm>
            <a:off x="379469" y="4411301"/>
            <a:ext cx="1468626" cy="177214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83598" y="6507691"/>
            <a:ext cx="3717873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latin typeface="+mn-lt"/>
              </a:rPr>
              <a:t>*with NASA Goddard Space Flight Center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09801" y="4027305"/>
            <a:ext cx="2042403" cy="31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ヒラギノ角ゴ ProN W3"/>
                <a:sym typeface="Gill Sans"/>
              </a:rPr>
              <a:t>Integrated OPLL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43099" t="46835" r="24077" b="32432"/>
          <a:stretch/>
        </p:blipFill>
        <p:spPr>
          <a:xfrm>
            <a:off x="121461" y="1689165"/>
            <a:ext cx="4246485" cy="150876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646" y="6275109"/>
            <a:ext cx="4430058" cy="2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S. </a:t>
            </a:r>
            <a:r>
              <a:rPr lang="en-US" altLang="en-US" sz="1200" dirty="0" err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Arafin</a:t>
            </a:r>
            <a:r>
              <a:rPr lang="en-US" altLang="en-US" sz="1200" dirty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, et al., Optics Express, 2017 (Coldren, </a:t>
            </a:r>
            <a:r>
              <a:rPr lang="en-US" altLang="en-US" sz="1200" dirty="0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UCSB)</a:t>
            </a:r>
            <a:endParaRPr lang="en-US" altLang="en-US" sz="1600" baseline="30000" dirty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8893" y="3336918"/>
            <a:ext cx="4089046" cy="24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K. </a:t>
            </a:r>
            <a:r>
              <a:rPr lang="en-US" altLang="en-US" sz="1200" dirty="0" err="1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Numata</a:t>
            </a:r>
            <a:r>
              <a:rPr lang="en-US" altLang="en-US" sz="1200" dirty="0" smtClean="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rPr>
              <a:t>, et al., Optics Express, 2012 (NASA GSFC)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41919" y="1386674"/>
            <a:ext cx="4859552" cy="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None/>
              <a:tabLst/>
              <a:defRPr/>
            </a:pPr>
            <a:r>
              <a:rPr kumimoji="0" lang="en-US" altLang="en-US" sz="16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Osaka"/>
              </a:rPr>
              <a:t>Fully integrated </a:t>
            </a:r>
            <a:r>
              <a:rPr kumimoji="0" lang="en-US" altLang="en-US" sz="1600" b="1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Osaka"/>
              </a:rPr>
              <a:t>lidar</a:t>
            </a:r>
            <a:r>
              <a:rPr kumimoji="0" lang="en-US" altLang="en-US" sz="16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Osaka"/>
              </a:rPr>
              <a:t> sensor based on optical phase locked loop for fast switching/locking</a:t>
            </a:r>
            <a:endParaRPr kumimoji="0" lang="en-US" altLang="en-US" sz="1600" b="1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7961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105582</TotalTime>
  <Words>879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Gill Sans</vt:lpstr>
      <vt:lpstr>Osaka</vt:lpstr>
      <vt:lpstr>Symbol</vt:lpstr>
      <vt:lpstr>Tahoma</vt:lpstr>
      <vt:lpstr>Times</vt:lpstr>
      <vt:lpstr>Wingdings</vt:lpstr>
      <vt:lpstr>ヒラギノ角ゴ ProN W3</vt:lpstr>
      <vt:lpstr>1_Blank Presentation</vt:lpstr>
      <vt:lpstr>KaleidaGraph Plot</vt:lpstr>
      <vt:lpstr>Tribute to Larry Coldren:  Mentor, Colleague, Friend</vt:lpstr>
      <vt:lpstr>My History with Larry</vt:lpstr>
      <vt:lpstr>PowerPoint Presentation</vt:lpstr>
      <vt:lpstr>Bipolar Cascade Lasers and Photocurrent Driven Wavelength Converters</vt:lpstr>
      <vt:lpstr>Integrated OPLL for Linear Phase Demodulation</vt:lpstr>
      <vt:lpstr>Analog Coherent and Energy Efficient Transceivers</vt:lpstr>
      <vt:lpstr>Free Space PIC Transmitter</vt:lpstr>
      <vt:lpstr>SGDBR Laser with Integrated  Locker</vt:lpstr>
      <vt:lpstr>Remote Sensing Lidar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Aguayo, Alexis (GRC-MSC0)[Summit Technologies Solutions]</dc:creator>
  <cp:lastModifiedBy>Jonathan Klamkin</cp:lastModifiedBy>
  <cp:revision>497</cp:revision>
  <cp:lastPrinted>2017-12-01T14:00:30Z</cp:lastPrinted>
  <dcterms:created xsi:type="dcterms:W3CDTF">2016-06-01T13:50:41Z</dcterms:created>
  <dcterms:modified xsi:type="dcterms:W3CDTF">2018-03-16T17:12:07Z</dcterms:modified>
</cp:coreProperties>
</file>