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4" r:id="rId2"/>
    <p:sldId id="344" r:id="rId3"/>
    <p:sldId id="352" r:id="rId4"/>
    <p:sldId id="362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5051" autoAdjust="0"/>
  </p:normalViewPr>
  <p:slideViewPr>
    <p:cSldViewPr snapToGrid="0">
      <p:cViewPr varScale="1">
        <p:scale>
          <a:sx n="87" d="100"/>
          <a:sy n="87" d="100"/>
        </p:scale>
        <p:origin x="-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3A394-2B8B-EF44-B08E-7C0CA3D3CF0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96893-4487-B54B-B1CB-D9EDCC315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20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85EB0-1F0B-9A48-B05D-B34B0D8A9031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47B58-D94D-DD4C-A950-8B1DFD2E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214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Top:  1991 publication showing first VCSEL result with &lt;</a:t>
            </a:r>
            <a:r>
              <a:rPr lang="en-US" baseline="0" dirty="0" smtClean="0"/>
              <a:t> 1 mA threshold and &gt; 1 </a:t>
            </a:r>
            <a:r>
              <a:rPr lang="en-US" baseline="0" dirty="0" err="1" smtClean="0"/>
              <a:t>mW</a:t>
            </a:r>
            <a:r>
              <a:rPr lang="en-US" baseline="0" dirty="0" smtClean="0"/>
              <a:t> out CW;  also showed significant output powers for different sizes.</a:t>
            </a:r>
          </a:p>
          <a:p>
            <a:r>
              <a:rPr lang="en-US" baseline="0" dirty="0" smtClean="0"/>
              <a:t>Bottom:  1993 publications showing record output powers; and novel ‘gain offset’ concept for providing near zero output power change vs. temperature.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4FB-71D9-4047-9E83-D74B1C46BE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9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12,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Semiconductor Laser Conference, Kobe, Japan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5E436-F786-7F4D-BB92-41A5126E0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8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12,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Semiconductor Laser Conference, Kobe, Japan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3D064-3D32-5B43-9200-1AE060D5E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12,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Semiconductor Laser Conference, Kobe, Japan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3BC6F-876B-6645-AA43-D68D92196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9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12,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Semiconductor Laser Conference, Kobe, Japan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2B57-165D-7245-88BA-CC3AC5690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3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12,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Semiconductor Laser Conference, Kobe, Japan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A7E39-4337-164B-B074-34930766C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2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12,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Semiconductor Laser Conference, Kobe, Japan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69EF0-1F3D-3D45-8AFF-8630C8BE7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12,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Semiconductor Laser Conference, Kobe, Japan 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EB9BC-594E-104C-913B-1B118C245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2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12,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Semiconductor Laser Conference, Kobe, Japan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4E28C-9F01-5446-9D12-D57B5A420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12,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Semiconductor Laser Conference, Kobe, Japan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F465C-70F2-6147-88D1-630D676F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6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12,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Semiconductor Laser Conference, Kobe, Japan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62033-258F-5548-8A02-E66A1C1AC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2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12,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Semiconductor Laser Conference, Kobe, Japan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596F-1589-5C42-9C68-8FCC63C0D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2" descr="99-6-20p-DunesPan-J0"/>
          <p:cNvPicPr>
            <a:picLocks noChangeAspect="1" noChangeArrowheads="1"/>
          </p:cNvPicPr>
          <p:nvPr userDrawn="1"/>
        </p:nvPicPr>
        <p:blipFill>
          <a:blip r:embed="rId1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" b="16306"/>
          <a:stretch>
            <a:fillRect/>
          </a:stretch>
        </p:blipFill>
        <p:spPr bwMode="auto">
          <a:xfrm>
            <a:off x="0" y="0"/>
            <a:ext cx="91440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4587"/>
            <a:ext cx="2133600" cy="2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September 12,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004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International Semiconductor Laser Conference, Kobe, Japan 2016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39647"/>
            <a:ext cx="2133600" cy="28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73EE4D6D-C00C-2B4A-8F30-796A70FCA12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5800" y="37465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b="1">
                <a:solidFill>
                  <a:schemeClr val="tx2"/>
                </a:solidFill>
              </a:rPr>
              <a:t>UCSB - </a:t>
            </a:r>
            <a:r>
              <a:rPr lang="en-US" sz="3600" b="1"/>
              <a:t>Periodic gain</a:t>
            </a:r>
            <a:endParaRPr lang="en-US" sz="3600" b="1">
              <a:solidFill>
                <a:schemeClr val="tx2"/>
              </a:solidFill>
            </a:endParaRPr>
          </a:p>
        </p:txBody>
      </p:sp>
      <p:pic>
        <p:nvPicPr>
          <p:cNvPr id="17411" name="Picture 8" descr="PeriodicGain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25"/>
            <a:ext cx="351472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4" descr="PeriodicGain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675"/>
            <a:ext cx="4319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5" descr="PeriodicGain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5303838"/>
            <a:ext cx="228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6" descr="PeriodicGain0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3511550"/>
            <a:ext cx="2371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9" descr="Copy (2) of PeriodidGain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071563"/>
            <a:ext cx="31956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0" descr="Copy (3) of PeriodidGain1.jpg"/>
          <p:cNvPicPr>
            <a:picLocks noChangeAspect="1"/>
          </p:cNvPicPr>
          <p:nvPr/>
        </p:nvPicPr>
        <p:blipFill>
          <a:blip r:embed="rId7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120900"/>
            <a:ext cx="5186363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7" descr="PeriodidGain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3292475"/>
            <a:ext cx="20415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1" descr="Copy of PeriodidGain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271588"/>
            <a:ext cx="39989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700649" y="1240935"/>
            <a:ext cx="4058321" cy="262788"/>
          </a:xfrm>
          <a:prstGeom prst="roundRect">
            <a:avLst>
              <a:gd name="adj" fmla="val 24178"/>
            </a:avLst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9197" y="1708113"/>
            <a:ext cx="1211658" cy="262786"/>
          </a:xfrm>
          <a:prstGeom prst="roundRect">
            <a:avLst>
              <a:gd name="adj" fmla="val 24178"/>
            </a:avLst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343042" y="3737408"/>
            <a:ext cx="1430632" cy="262787"/>
          </a:xfrm>
          <a:prstGeom prst="roundRect">
            <a:avLst>
              <a:gd name="adj" fmla="val 24178"/>
            </a:avLst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12,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Semiconductor Laser Conference, Kobe, Japan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F465C-70F2-6147-88D1-630D676FD8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04" y="1654252"/>
            <a:ext cx="7264400" cy="4597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56853" y="4636387"/>
            <a:ext cx="3153228" cy="408778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67000"/>
                </a:schemeClr>
              </a:gs>
              <a:gs pos="100000">
                <a:srgbClr val="000000">
                  <a:alpha val="67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flipV="1">
            <a:off x="4648672" y="4431996"/>
            <a:ext cx="3153228" cy="225396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67000"/>
                </a:schemeClr>
              </a:gs>
              <a:gs pos="100000">
                <a:srgbClr val="000000">
                  <a:alpha val="67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8284" y="374649"/>
            <a:ext cx="8768661" cy="105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    VCSEL Active Region (R)Evolution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Experimental diodes only; post-1989 </a:t>
            </a:r>
            <a:r>
              <a:rPr lang="en-US" sz="2400" b="1" dirty="0"/>
              <a:t>→</a:t>
            </a:r>
            <a:r>
              <a:rPr lang="en-US" sz="2400" b="1" dirty="0" smtClean="0">
                <a:solidFill>
                  <a:schemeClr val="tx2"/>
                </a:solidFill>
              </a:rPr>
              <a:t> like edge-emitters’</a:t>
            </a:r>
          </a:p>
          <a:p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087972" y="3136282"/>
            <a:ext cx="673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err="1" smtClean="0">
                <a:solidFill>
                  <a:srgbClr val="FF0000"/>
                </a:solidFill>
              </a:rPr>
              <a:t>Botez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608446" y="3322453"/>
            <a:ext cx="544748" cy="189698"/>
          </a:xfrm>
          <a:custGeom>
            <a:avLst/>
            <a:gdLst>
              <a:gd name="T0" fmla="*/ 776287 w 446"/>
              <a:gd name="T1" fmla="*/ 57150 h 97"/>
              <a:gd name="T2" fmla="*/ 516944 w 446"/>
              <a:gd name="T3" fmla="*/ 1588 h 97"/>
              <a:gd name="T4" fmla="*/ 259343 w 446"/>
              <a:gd name="T5" fmla="*/ 42863 h 97"/>
              <a:gd name="T6" fmla="*/ 0 w 446"/>
              <a:gd name="T7" fmla="*/ 153988 h 97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97"/>
              <a:gd name="T14" fmla="*/ 446 w 446"/>
              <a:gd name="T15" fmla="*/ 97 h 97"/>
              <a:gd name="connsiteX0" fmla="*/ 11692 w 11692"/>
              <a:gd name="connsiteY0" fmla="*/ 91 h 13017"/>
              <a:gd name="connsiteX1" fmla="*/ 6659 w 11692"/>
              <a:gd name="connsiteY1" fmla="*/ 3120 h 13017"/>
              <a:gd name="connsiteX2" fmla="*/ 3341 w 11692"/>
              <a:gd name="connsiteY2" fmla="*/ 5801 h 13017"/>
              <a:gd name="connsiteX3" fmla="*/ 0 w 11692"/>
              <a:gd name="connsiteY3" fmla="*/ 13017 h 13017"/>
              <a:gd name="connsiteX0" fmla="*/ 11692 w 11692"/>
              <a:gd name="connsiteY0" fmla="*/ 1136 h 14062"/>
              <a:gd name="connsiteX1" fmla="*/ 6471 w 11692"/>
              <a:gd name="connsiteY1" fmla="*/ 373 h 14062"/>
              <a:gd name="connsiteX2" fmla="*/ 3341 w 11692"/>
              <a:gd name="connsiteY2" fmla="*/ 6846 h 14062"/>
              <a:gd name="connsiteX3" fmla="*/ 0 w 11692"/>
              <a:gd name="connsiteY3" fmla="*/ 14062 h 14062"/>
              <a:gd name="connsiteX0" fmla="*/ 11692 w 11692"/>
              <a:gd name="connsiteY0" fmla="*/ 1665 h 14591"/>
              <a:gd name="connsiteX1" fmla="*/ 6471 w 11692"/>
              <a:gd name="connsiteY1" fmla="*/ 902 h 14591"/>
              <a:gd name="connsiteX2" fmla="*/ 0 w 11692"/>
              <a:gd name="connsiteY2" fmla="*/ 14591 h 14591"/>
              <a:gd name="connsiteX0" fmla="*/ 11692 w 11692"/>
              <a:gd name="connsiteY0" fmla="*/ 989 h 13915"/>
              <a:gd name="connsiteX1" fmla="*/ 4779 w 11692"/>
              <a:gd name="connsiteY1" fmla="*/ 1174 h 13915"/>
              <a:gd name="connsiteX2" fmla="*/ 0 w 11692"/>
              <a:gd name="connsiteY2" fmla="*/ 13915 h 13915"/>
              <a:gd name="connsiteX0" fmla="*/ 11692 w 11692"/>
              <a:gd name="connsiteY0" fmla="*/ 239 h 13165"/>
              <a:gd name="connsiteX1" fmla="*/ 5155 w 11692"/>
              <a:gd name="connsiteY1" fmla="*/ 2320 h 13165"/>
              <a:gd name="connsiteX2" fmla="*/ 0 w 11692"/>
              <a:gd name="connsiteY2" fmla="*/ 13165 h 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2" h="13165">
                <a:moveTo>
                  <a:pt x="11692" y="239"/>
                </a:moveTo>
                <a:cubicBezTo>
                  <a:pt x="11131" y="-379"/>
                  <a:pt x="7104" y="166"/>
                  <a:pt x="5155" y="2320"/>
                </a:cubicBezTo>
                <a:cubicBezTo>
                  <a:pt x="3206" y="4474"/>
                  <a:pt x="1348" y="10313"/>
                  <a:pt x="0" y="1316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 flipH="1" flipV="1">
            <a:off x="4014527" y="4649109"/>
            <a:ext cx="594693" cy="104071"/>
          </a:xfrm>
          <a:custGeom>
            <a:avLst/>
            <a:gdLst>
              <a:gd name="T0" fmla="*/ 776287 w 446"/>
              <a:gd name="T1" fmla="*/ 57150 h 97"/>
              <a:gd name="T2" fmla="*/ 516944 w 446"/>
              <a:gd name="T3" fmla="*/ 1588 h 97"/>
              <a:gd name="T4" fmla="*/ 259343 w 446"/>
              <a:gd name="T5" fmla="*/ 42863 h 97"/>
              <a:gd name="T6" fmla="*/ 0 w 446"/>
              <a:gd name="T7" fmla="*/ 153988 h 97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97"/>
              <a:gd name="T14" fmla="*/ 446 w 446"/>
              <a:gd name="T15" fmla="*/ 97 h 97"/>
              <a:gd name="connsiteX0" fmla="*/ 11692 w 11692"/>
              <a:gd name="connsiteY0" fmla="*/ 91 h 13017"/>
              <a:gd name="connsiteX1" fmla="*/ 6659 w 11692"/>
              <a:gd name="connsiteY1" fmla="*/ 3120 h 13017"/>
              <a:gd name="connsiteX2" fmla="*/ 3341 w 11692"/>
              <a:gd name="connsiteY2" fmla="*/ 5801 h 13017"/>
              <a:gd name="connsiteX3" fmla="*/ 0 w 11692"/>
              <a:gd name="connsiteY3" fmla="*/ 13017 h 13017"/>
              <a:gd name="connsiteX0" fmla="*/ 11692 w 11692"/>
              <a:gd name="connsiteY0" fmla="*/ 1136 h 14062"/>
              <a:gd name="connsiteX1" fmla="*/ 6471 w 11692"/>
              <a:gd name="connsiteY1" fmla="*/ 373 h 14062"/>
              <a:gd name="connsiteX2" fmla="*/ 3341 w 11692"/>
              <a:gd name="connsiteY2" fmla="*/ 6846 h 14062"/>
              <a:gd name="connsiteX3" fmla="*/ 0 w 11692"/>
              <a:gd name="connsiteY3" fmla="*/ 14062 h 14062"/>
              <a:gd name="connsiteX0" fmla="*/ 11692 w 11692"/>
              <a:gd name="connsiteY0" fmla="*/ 1665 h 14591"/>
              <a:gd name="connsiteX1" fmla="*/ 6471 w 11692"/>
              <a:gd name="connsiteY1" fmla="*/ 902 h 14591"/>
              <a:gd name="connsiteX2" fmla="*/ 0 w 11692"/>
              <a:gd name="connsiteY2" fmla="*/ 14591 h 14591"/>
              <a:gd name="connsiteX0" fmla="*/ 11692 w 11692"/>
              <a:gd name="connsiteY0" fmla="*/ 989 h 13915"/>
              <a:gd name="connsiteX1" fmla="*/ 4779 w 11692"/>
              <a:gd name="connsiteY1" fmla="*/ 1174 h 13915"/>
              <a:gd name="connsiteX2" fmla="*/ 0 w 11692"/>
              <a:gd name="connsiteY2" fmla="*/ 13915 h 13915"/>
              <a:gd name="connsiteX0" fmla="*/ 11692 w 11692"/>
              <a:gd name="connsiteY0" fmla="*/ 239 h 13165"/>
              <a:gd name="connsiteX1" fmla="*/ 5155 w 11692"/>
              <a:gd name="connsiteY1" fmla="*/ 2320 h 13165"/>
              <a:gd name="connsiteX2" fmla="*/ 0 w 11692"/>
              <a:gd name="connsiteY2" fmla="*/ 13165 h 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2" h="13165">
                <a:moveTo>
                  <a:pt x="11692" y="239"/>
                </a:moveTo>
                <a:cubicBezTo>
                  <a:pt x="11131" y="-379"/>
                  <a:pt x="7104" y="166"/>
                  <a:pt x="5155" y="2320"/>
                </a:cubicBezTo>
                <a:cubicBezTo>
                  <a:pt x="3206" y="4474"/>
                  <a:pt x="1348" y="10313"/>
                  <a:pt x="0" y="1316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V="1">
            <a:off x="2220744" y="1899704"/>
            <a:ext cx="100383" cy="181812"/>
          </a:xfrm>
          <a:custGeom>
            <a:avLst/>
            <a:gdLst>
              <a:gd name="T0" fmla="*/ 776287 w 446"/>
              <a:gd name="T1" fmla="*/ 57150 h 97"/>
              <a:gd name="T2" fmla="*/ 516944 w 446"/>
              <a:gd name="T3" fmla="*/ 1588 h 97"/>
              <a:gd name="T4" fmla="*/ 259343 w 446"/>
              <a:gd name="T5" fmla="*/ 42863 h 97"/>
              <a:gd name="T6" fmla="*/ 0 w 446"/>
              <a:gd name="T7" fmla="*/ 153988 h 97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97"/>
              <a:gd name="T14" fmla="*/ 446 w 446"/>
              <a:gd name="T15" fmla="*/ 97 h 97"/>
              <a:gd name="connsiteX0" fmla="*/ 11692 w 11692"/>
              <a:gd name="connsiteY0" fmla="*/ 91 h 13017"/>
              <a:gd name="connsiteX1" fmla="*/ 6659 w 11692"/>
              <a:gd name="connsiteY1" fmla="*/ 3120 h 13017"/>
              <a:gd name="connsiteX2" fmla="*/ 3341 w 11692"/>
              <a:gd name="connsiteY2" fmla="*/ 5801 h 13017"/>
              <a:gd name="connsiteX3" fmla="*/ 0 w 11692"/>
              <a:gd name="connsiteY3" fmla="*/ 13017 h 13017"/>
              <a:gd name="connsiteX0" fmla="*/ 11692 w 11692"/>
              <a:gd name="connsiteY0" fmla="*/ 1136 h 14062"/>
              <a:gd name="connsiteX1" fmla="*/ 6471 w 11692"/>
              <a:gd name="connsiteY1" fmla="*/ 373 h 14062"/>
              <a:gd name="connsiteX2" fmla="*/ 3341 w 11692"/>
              <a:gd name="connsiteY2" fmla="*/ 6846 h 14062"/>
              <a:gd name="connsiteX3" fmla="*/ 0 w 11692"/>
              <a:gd name="connsiteY3" fmla="*/ 14062 h 14062"/>
              <a:gd name="connsiteX0" fmla="*/ 11692 w 11692"/>
              <a:gd name="connsiteY0" fmla="*/ 1665 h 14591"/>
              <a:gd name="connsiteX1" fmla="*/ 6471 w 11692"/>
              <a:gd name="connsiteY1" fmla="*/ 902 h 14591"/>
              <a:gd name="connsiteX2" fmla="*/ 0 w 11692"/>
              <a:gd name="connsiteY2" fmla="*/ 14591 h 14591"/>
              <a:gd name="connsiteX0" fmla="*/ 11692 w 11692"/>
              <a:gd name="connsiteY0" fmla="*/ 989 h 13915"/>
              <a:gd name="connsiteX1" fmla="*/ 4779 w 11692"/>
              <a:gd name="connsiteY1" fmla="*/ 1174 h 13915"/>
              <a:gd name="connsiteX2" fmla="*/ 0 w 11692"/>
              <a:gd name="connsiteY2" fmla="*/ 13915 h 13915"/>
              <a:gd name="connsiteX0" fmla="*/ 11692 w 11692"/>
              <a:gd name="connsiteY0" fmla="*/ 239 h 13165"/>
              <a:gd name="connsiteX1" fmla="*/ 5155 w 11692"/>
              <a:gd name="connsiteY1" fmla="*/ 2320 h 13165"/>
              <a:gd name="connsiteX2" fmla="*/ 0 w 11692"/>
              <a:gd name="connsiteY2" fmla="*/ 13165 h 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2" h="13165">
                <a:moveTo>
                  <a:pt x="11692" y="239"/>
                </a:moveTo>
                <a:cubicBezTo>
                  <a:pt x="11131" y="-379"/>
                  <a:pt x="7104" y="166"/>
                  <a:pt x="5155" y="2320"/>
                </a:cubicBezTo>
                <a:cubicBezTo>
                  <a:pt x="3206" y="4474"/>
                  <a:pt x="1348" y="10313"/>
                  <a:pt x="0" y="1316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342563" y="2894504"/>
            <a:ext cx="10024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err="1" smtClean="0">
                <a:solidFill>
                  <a:srgbClr val="FF0000"/>
                </a:solidFill>
              </a:rPr>
              <a:t>Iga</a:t>
            </a:r>
            <a:r>
              <a:rPr lang="en-US" sz="1400" b="1" dirty="0" smtClean="0">
                <a:solidFill>
                  <a:srgbClr val="FF0000"/>
                </a:solidFill>
              </a:rPr>
              <a:t> group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057047" y="4930210"/>
            <a:ext cx="1082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FF0000"/>
                </a:solidFill>
              </a:rPr>
              <a:t>Lee/Jewell</a:t>
            </a:r>
          </a:p>
          <a:p>
            <a:pPr algn="ctr" eaLnBrk="1" hangingPunct="1"/>
            <a:r>
              <a:rPr lang="en-US" sz="1400" b="1" dirty="0" smtClean="0">
                <a:solidFill>
                  <a:srgbClr val="FF0000"/>
                </a:solidFill>
              </a:rPr>
              <a:t>100 </a:t>
            </a:r>
            <a:r>
              <a:rPr lang="en-US" sz="1400" b="1" dirty="0" err="1" smtClean="0">
                <a:solidFill>
                  <a:srgbClr val="FF0000"/>
                </a:solidFill>
              </a:rPr>
              <a:t>Å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297040" y="4542435"/>
            <a:ext cx="8006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0000"/>
                </a:solidFill>
              </a:rPr>
              <a:t>Jewell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683044" y="2008573"/>
            <a:ext cx="13387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err="1" smtClean="0">
                <a:solidFill>
                  <a:srgbClr val="FF0000"/>
                </a:solidFill>
              </a:rPr>
              <a:t>Melngailis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 flipV="1">
            <a:off x="4043722" y="4978578"/>
            <a:ext cx="586513" cy="124986"/>
          </a:xfrm>
          <a:custGeom>
            <a:avLst/>
            <a:gdLst>
              <a:gd name="T0" fmla="*/ 776287 w 446"/>
              <a:gd name="T1" fmla="*/ 57150 h 97"/>
              <a:gd name="T2" fmla="*/ 516944 w 446"/>
              <a:gd name="T3" fmla="*/ 1588 h 97"/>
              <a:gd name="T4" fmla="*/ 259343 w 446"/>
              <a:gd name="T5" fmla="*/ 42863 h 97"/>
              <a:gd name="T6" fmla="*/ 0 w 446"/>
              <a:gd name="T7" fmla="*/ 153988 h 97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97"/>
              <a:gd name="T14" fmla="*/ 446 w 446"/>
              <a:gd name="T15" fmla="*/ 97 h 97"/>
              <a:gd name="connsiteX0" fmla="*/ 11692 w 11692"/>
              <a:gd name="connsiteY0" fmla="*/ 91 h 13017"/>
              <a:gd name="connsiteX1" fmla="*/ 6659 w 11692"/>
              <a:gd name="connsiteY1" fmla="*/ 3120 h 13017"/>
              <a:gd name="connsiteX2" fmla="*/ 3341 w 11692"/>
              <a:gd name="connsiteY2" fmla="*/ 5801 h 13017"/>
              <a:gd name="connsiteX3" fmla="*/ 0 w 11692"/>
              <a:gd name="connsiteY3" fmla="*/ 13017 h 13017"/>
              <a:gd name="connsiteX0" fmla="*/ 11692 w 11692"/>
              <a:gd name="connsiteY0" fmla="*/ 1136 h 14062"/>
              <a:gd name="connsiteX1" fmla="*/ 6471 w 11692"/>
              <a:gd name="connsiteY1" fmla="*/ 373 h 14062"/>
              <a:gd name="connsiteX2" fmla="*/ 3341 w 11692"/>
              <a:gd name="connsiteY2" fmla="*/ 6846 h 14062"/>
              <a:gd name="connsiteX3" fmla="*/ 0 w 11692"/>
              <a:gd name="connsiteY3" fmla="*/ 14062 h 14062"/>
              <a:gd name="connsiteX0" fmla="*/ 11692 w 11692"/>
              <a:gd name="connsiteY0" fmla="*/ 1665 h 14591"/>
              <a:gd name="connsiteX1" fmla="*/ 6471 w 11692"/>
              <a:gd name="connsiteY1" fmla="*/ 902 h 14591"/>
              <a:gd name="connsiteX2" fmla="*/ 0 w 11692"/>
              <a:gd name="connsiteY2" fmla="*/ 14591 h 14591"/>
              <a:gd name="connsiteX0" fmla="*/ 11692 w 11692"/>
              <a:gd name="connsiteY0" fmla="*/ 989 h 13915"/>
              <a:gd name="connsiteX1" fmla="*/ 4779 w 11692"/>
              <a:gd name="connsiteY1" fmla="*/ 1174 h 13915"/>
              <a:gd name="connsiteX2" fmla="*/ 0 w 11692"/>
              <a:gd name="connsiteY2" fmla="*/ 13915 h 13915"/>
              <a:gd name="connsiteX0" fmla="*/ 11692 w 11692"/>
              <a:gd name="connsiteY0" fmla="*/ 239 h 13165"/>
              <a:gd name="connsiteX1" fmla="*/ 5155 w 11692"/>
              <a:gd name="connsiteY1" fmla="*/ 2320 h 13165"/>
              <a:gd name="connsiteX2" fmla="*/ 0 w 11692"/>
              <a:gd name="connsiteY2" fmla="*/ 13165 h 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2" h="13165">
                <a:moveTo>
                  <a:pt x="11692" y="239"/>
                </a:moveTo>
                <a:cubicBezTo>
                  <a:pt x="11131" y="-379"/>
                  <a:pt x="7104" y="166"/>
                  <a:pt x="5155" y="2320"/>
                </a:cubicBezTo>
                <a:cubicBezTo>
                  <a:pt x="3206" y="4474"/>
                  <a:pt x="1348" y="10313"/>
                  <a:pt x="0" y="1316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3430597" y="2957472"/>
            <a:ext cx="1328444" cy="41905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656853" y="2796880"/>
            <a:ext cx="656922" cy="233588"/>
          </a:xfrm>
          <a:custGeom>
            <a:avLst/>
            <a:gdLst>
              <a:gd name="T0" fmla="*/ 776287 w 446"/>
              <a:gd name="T1" fmla="*/ 57150 h 97"/>
              <a:gd name="T2" fmla="*/ 516944 w 446"/>
              <a:gd name="T3" fmla="*/ 1588 h 97"/>
              <a:gd name="T4" fmla="*/ 259343 w 446"/>
              <a:gd name="T5" fmla="*/ 42863 h 97"/>
              <a:gd name="T6" fmla="*/ 0 w 446"/>
              <a:gd name="T7" fmla="*/ 153988 h 97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97"/>
              <a:gd name="T14" fmla="*/ 446 w 446"/>
              <a:gd name="T15" fmla="*/ 97 h 97"/>
              <a:gd name="connsiteX0" fmla="*/ 11692 w 11692"/>
              <a:gd name="connsiteY0" fmla="*/ 91 h 13017"/>
              <a:gd name="connsiteX1" fmla="*/ 6659 w 11692"/>
              <a:gd name="connsiteY1" fmla="*/ 3120 h 13017"/>
              <a:gd name="connsiteX2" fmla="*/ 3341 w 11692"/>
              <a:gd name="connsiteY2" fmla="*/ 5801 h 13017"/>
              <a:gd name="connsiteX3" fmla="*/ 0 w 11692"/>
              <a:gd name="connsiteY3" fmla="*/ 13017 h 13017"/>
              <a:gd name="connsiteX0" fmla="*/ 11692 w 11692"/>
              <a:gd name="connsiteY0" fmla="*/ 1136 h 14062"/>
              <a:gd name="connsiteX1" fmla="*/ 6471 w 11692"/>
              <a:gd name="connsiteY1" fmla="*/ 373 h 14062"/>
              <a:gd name="connsiteX2" fmla="*/ 3341 w 11692"/>
              <a:gd name="connsiteY2" fmla="*/ 6846 h 14062"/>
              <a:gd name="connsiteX3" fmla="*/ 0 w 11692"/>
              <a:gd name="connsiteY3" fmla="*/ 14062 h 14062"/>
              <a:gd name="connsiteX0" fmla="*/ 11692 w 11692"/>
              <a:gd name="connsiteY0" fmla="*/ 1665 h 14591"/>
              <a:gd name="connsiteX1" fmla="*/ 6471 w 11692"/>
              <a:gd name="connsiteY1" fmla="*/ 902 h 14591"/>
              <a:gd name="connsiteX2" fmla="*/ 0 w 11692"/>
              <a:gd name="connsiteY2" fmla="*/ 14591 h 14591"/>
              <a:gd name="connsiteX0" fmla="*/ 11692 w 11692"/>
              <a:gd name="connsiteY0" fmla="*/ 989 h 13915"/>
              <a:gd name="connsiteX1" fmla="*/ 4779 w 11692"/>
              <a:gd name="connsiteY1" fmla="*/ 1174 h 13915"/>
              <a:gd name="connsiteX2" fmla="*/ 0 w 11692"/>
              <a:gd name="connsiteY2" fmla="*/ 13915 h 13915"/>
              <a:gd name="connsiteX0" fmla="*/ 11692 w 11692"/>
              <a:gd name="connsiteY0" fmla="*/ 239 h 13165"/>
              <a:gd name="connsiteX1" fmla="*/ 5155 w 11692"/>
              <a:gd name="connsiteY1" fmla="*/ 2320 h 13165"/>
              <a:gd name="connsiteX2" fmla="*/ 0 w 11692"/>
              <a:gd name="connsiteY2" fmla="*/ 13165 h 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2" h="13165">
                <a:moveTo>
                  <a:pt x="11692" y="239"/>
                </a:moveTo>
                <a:cubicBezTo>
                  <a:pt x="11131" y="-379"/>
                  <a:pt x="7104" y="166"/>
                  <a:pt x="5155" y="2320"/>
                </a:cubicBezTo>
                <a:cubicBezTo>
                  <a:pt x="3206" y="4474"/>
                  <a:pt x="1348" y="10313"/>
                  <a:pt x="0" y="1316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042416" y="2331541"/>
            <a:ext cx="12250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FF0000"/>
                </a:solidFill>
              </a:rPr>
              <a:t>Wang group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489894" y="2504895"/>
            <a:ext cx="604905" cy="290109"/>
          </a:xfrm>
          <a:custGeom>
            <a:avLst/>
            <a:gdLst>
              <a:gd name="T0" fmla="*/ 776287 w 446"/>
              <a:gd name="T1" fmla="*/ 57150 h 97"/>
              <a:gd name="T2" fmla="*/ 516944 w 446"/>
              <a:gd name="T3" fmla="*/ 1588 h 97"/>
              <a:gd name="T4" fmla="*/ 259343 w 446"/>
              <a:gd name="T5" fmla="*/ 42863 h 97"/>
              <a:gd name="T6" fmla="*/ 0 w 446"/>
              <a:gd name="T7" fmla="*/ 153988 h 97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97"/>
              <a:gd name="T14" fmla="*/ 446 w 446"/>
              <a:gd name="T15" fmla="*/ 97 h 97"/>
              <a:gd name="connsiteX0" fmla="*/ 11692 w 11692"/>
              <a:gd name="connsiteY0" fmla="*/ 91 h 13017"/>
              <a:gd name="connsiteX1" fmla="*/ 6659 w 11692"/>
              <a:gd name="connsiteY1" fmla="*/ 3120 h 13017"/>
              <a:gd name="connsiteX2" fmla="*/ 3341 w 11692"/>
              <a:gd name="connsiteY2" fmla="*/ 5801 h 13017"/>
              <a:gd name="connsiteX3" fmla="*/ 0 w 11692"/>
              <a:gd name="connsiteY3" fmla="*/ 13017 h 13017"/>
              <a:gd name="connsiteX0" fmla="*/ 11692 w 11692"/>
              <a:gd name="connsiteY0" fmla="*/ 1136 h 14062"/>
              <a:gd name="connsiteX1" fmla="*/ 6471 w 11692"/>
              <a:gd name="connsiteY1" fmla="*/ 373 h 14062"/>
              <a:gd name="connsiteX2" fmla="*/ 3341 w 11692"/>
              <a:gd name="connsiteY2" fmla="*/ 6846 h 14062"/>
              <a:gd name="connsiteX3" fmla="*/ 0 w 11692"/>
              <a:gd name="connsiteY3" fmla="*/ 14062 h 14062"/>
              <a:gd name="connsiteX0" fmla="*/ 11692 w 11692"/>
              <a:gd name="connsiteY0" fmla="*/ 1665 h 14591"/>
              <a:gd name="connsiteX1" fmla="*/ 6471 w 11692"/>
              <a:gd name="connsiteY1" fmla="*/ 902 h 14591"/>
              <a:gd name="connsiteX2" fmla="*/ 0 w 11692"/>
              <a:gd name="connsiteY2" fmla="*/ 14591 h 14591"/>
              <a:gd name="connsiteX0" fmla="*/ 11692 w 11692"/>
              <a:gd name="connsiteY0" fmla="*/ 989 h 13915"/>
              <a:gd name="connsiteX1" fmla="*/ 4779 w 11692"/>
              <a:gd name="connsiteY1" fmla="*/ 1174 h 13915"/>
              <a:gd name="connsiteX2" fmla="*/ 0 w 11692"/>
              <a:gd name="connsiteY2" fmla="*/ 13915 h 13915"/>
              <a:gd name="connsiteX0" fmla="*/ 11692 w 11692"/>
              <a:gd name="connsiteY0" fmla="*/ 239 h 13165"/>
              <a:gd name="connsiteX1" fmla="*/ 5155 w 11692"/>
              <a:gd name="connsiteY1" fmla="*/ 2320 h 13165"/>
              <a:gd name="connsiteX2" fmla="*/ 0 w 11692"/>
              <a:gd name="connsiteY2" fmla="*/ 13165 h 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2" h="13165">
                <a:moveTo>
                  <a:pt x="11692" y="239"/>
                </a:moveTo>
                <a:cubicBezTo>
                  <a:pt x="11131" y="-379"/>
                  <a:pt x="7104" y="166"/>
                  <a:pt x="5155" y="2320"/>
                </a:cubicBezTo>
                <a:cubicBezTo>
                  <a:pt x="3206" y="4474"/>
                  <a:pt x="1348" y="10313"/>
                  <a:pt x="0" y="1316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88919" y="4650985"/>
            <a:ext cx="817504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007205" y="5132758"/>
            <a:ext cx="3343007" cy="350383"/>
          </a:xfrm>
          <a:prstGeom prst="rect">
            <a:avLst/>
          </a:prstGeom>
          <a:noFill/>
          <a:ln w="1905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b="1" dirty="0" smtClean="0">
                <a:solidFill>
                  <a:srgbClr val="FF0000"/>
                </a:solidFill>
              </a:rPr>
              <a:t>Post 1989 - NO LOOKING BACK!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367172" y="2859724"/>
            <a:ext cx="1043876" cy="76123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 dirty="0" err="1" smtClean="0">
                <a:solidFill>
                  <a:srgbClr val="FF0000"/>
                </a:solidFill>
              </a:rPr>
              <a:t>Iga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Origin of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VCSEL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 flipH="1">
            <a:off x="4058323" y="2534093"/>
            <a:ext cx="46374" cy="413311"/>
          </a:xfrm>
          <a:custGeom>
            <a:avLst/>
            <a:gdLst>
              <a:gd name="T0" fmla="*/ 776287 w 446"/>
              <a:gd name="T1" fmla="*/ 57150 h 97"/>
              <a:gd name="T2" fmla="*/ 516944 w 446"/>
              <a:gd name="T3" fmla="*/ 1588 h 97"/>
              <a:gd name="T4" fmla="*/ 259343 w 446"/>
              <a:gd name="T5" fmla="*/ 42863 h 97"/>
              <a:gd name="T6" fmla="*/ 0 w 446"/>
              <a:gd name="T7" fmla="*/ 153988 h 97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97"/>
              <a:gd name="T14" fmla="*/ 446 w 446"/>
              <a:gd name="T15" fmla="*/ 97 h 97"/>
              <a:gd name="connsiteX0" fmla="*/ 11692 w 11692"/>
              <a:gd name="connsiteY0" fmla="*/ 91 h 13017"/>
              <a:gd name="connsiteX1" fmla="*/ 6659 w 11692"/>
              <a:gd name="connsiteY1" fmla="*/ 3120 h 13017"/>
              <a:gd name="connsiteX2" fmla="*/ 3341 w 11692"/>
              <a:gd name="connsiteY2" fmla="*/ 5801 h 13017"/>
              <a:gd name="connsiteX3" fmla="*/ 0 w 11692"/>
              <a:gd name="connsiteY3" fmla="*/ 13017 h 13017"/>
              <a:gd name="connsiteX0" fmla="*/ 11692 w 11692"/>
              <a:gd name="connsiteY0" fmla="*/ 1136 h 14062"/>
              <a:gd name="connsiteX1" fmla="*/ 6471 w 11692"/>
              <a:gd name="connsiteY1" fmla="*/ 373 h 14062"/>
              <a:gd name="connsiteX2" fmla="*/ 3341 w 11692"/>
              <a:gd name="connsiteY2" fmla="*/ 6846 h 14062"/>
              <a:gd name="connsiteX3" fmla="*/ 0 w 11692"/>
              <a:gd name="connsiteY3" fmla="*/ 14062 h 14062"/>
              <a:gd name="connsiteX0" fmla="*/ 11692 w 11692"/>
              <a:gd name="connsiteY0" fmla="*/ 1665 h 14591"/>
              <a:gd name="connsiteX1" fmla="*/ 6471 w 11692"/>
              <a:gd name="connsiteY1" fmla="*/ 902 h 14591"/>
              <a:gd name="connsiteX2" fmla="*/ 0 w 11692"/>
              <a:gd name="connsiteY2" fmla="*/ 14591 h 14591"/>
              <a:gd name="connsiteX0" fmla="*/ 11692 w 11692"/>
              <a:gd name="connsiteY0" fmla="*/ 989 h 13915"/>
              <a:gd name="connsiteX1" fmla="*/ 4779 w 11692"/>
              <a:gd name="connsiteY1" fmla="*/ 1174 h 13915"/>
              <a:gd name="connsiteX2" fmla="*/ 0 w 11692"/>
              <a:gd name="connsiteY2" fmla="*/ 13915 h 13915"/>
              <a:gd name="connsiteX0" fmla="*/ 11692 w 11692"/>
              <a:gd name="connsiteY0" fmla="*/ 239 h 13165"/>
              <a:gd name="connsiteX1" fmla="*/ 5155 w 11692"/>
              <a:gd name="connsiteY1" fmla="*/ 2320 h 13165"/>
              <a:gd name="connsiteX2" fmla="*/ 0 w 11692"/>
              <a:gd name="connsiteY2" fmla="*/ 13165 h 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2" h="13165">
                <a:moveTo>
                  <a:pt x="11692" y="239"/>
                </a:moveTo>
                <a:cubicBezTo>
                  <a:pt x="11131" y="-379"/>
                  <a:pt x="7104" y="166"/>
                  <a:pt x="5155" y="2320"/>
                </a:cubicBezTo>
                <a:cubicBezTo>
                  <a:pt x="3206" y="4474"/>
                  <a:pt x="1348" y="10313"/>
                  <a:pt x="0" y="1316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890460" y="2300504"/>
            <a:ext cx="13284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FF0000"/>
                </a:solidFill>
              </a:rPr>
              <a:t>Ogura (DFB)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018769" y="1847981"/>
            <a:ext cx="150173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/>
              <a:t>Mid-1989</a:t>
            </a:r>
            <a:endParaRPr lang="en-US" b="1" dirty="0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246793" y="2623527"/>
            <a:ext cx="20085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FF0000"/>
                </a:solidFill>
              </a:rPr>
              <a:t>Koyama (RT-CW)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4744442" y="3072481"/>
            <a:ext cx="669757" cy="89380"/>
          </a:xfrm>
          <a:custGeom>
            <a:avLst/>
            <a:gdLst>
              <a:gd name="T0" fmla="*/ 776287 w 446"/>
              <a:gd name="T1" fmla="*/ 57150 h 97"/>
              <a:gd name="T2" fmla="*/ 516944 w 446"/>
              <a:gd name="T3" fmla="*/ 1588 h 97"/>
              <a:gd name="T4" fmla="*/ 259343 w 446"/>
              <a:gd name="T5" fmla="*/ 42863 h 97"/>
              <a:gd name="T6" fmla="*/ 0 w 446"/>
              <a:gd name="T7" fmla="*/ 153988 h 97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97"/>
              <a:gd name="T14" fmla="*/ 446 w 446"/>
              <a:gd name="T15" fmla="*/ 97 h 97"/>
              <a:gd name="connsiteX0" fmla="*/ 11692 w 11692"/>
              <a:gd name="connsiteY0" fmla="*/ 91 h 13017"/>
              <a:gd name="connsiteX1" fmla="*/ 6659 w 11692"/>
              <a:gd name="connsiteY1" fmla="*/ 3120 h 13017"/>
              <a:gd name="connsiteX2" fmla="*/ 3341 w 11692"/>
              <a:gd name="connsiteY2" fmla="*/ 5801 h 13017"/>
              <a:gd name="connsiteX3" fmla="*/ 0 w 11692"/>
              <a:gd name="connsiteY3" fmla="*/ 13017 h 13017"/>
              <a:gd name="connsiteX0" fmla="*/ 11692 w 11692"/>
              <a:gd name="connsiteY0" fmla="*/ 1136 h 14062"/>
              <a:gd name="connsiteX1" fmla="*/ 6471 w 11692"/>
              <a:gd name="connsiteY1" fmla="*/ 373 h 14062"/>
              <a:gd name="connsiteX2" fmla="*/ 3341 w 11692"/>
              <a:gd name="connsiteY2" fmla="*/ 6846 h 14062"/>
              <a:gd name="connsiteX3" fmla="*/ 0 w 11692"/>
              <a:gd name="connsiteY3" fmla="*/ 14062 h 14062"/>
              <a:gd name="connsiteX0" fmla="*/ 11692 w 11692"/>
              <a:gd name="connsiteY0" fmla="*/ 1665 h 14591"/>
              <a:gd name="connsiteX1" fmla="*/ 6471 w 11692"/>
              <a:gd name="connsiteY1" fmla="*/ 902 h 14591"/>
              <a:gd name="connsiteX2" fmla="*/ 0 w 11692"/>
              <a:gd name="connsiteY2" fmla="*/ 14591 h 14591"/>
              <a:gd name="connsiteX0" fmla="*/ 11692 w 11692"/>
              <a:gd name="connsiteY0" fmla="*/ 989 h 13915"/>
              <a:gd name="connsiteX1" fmla="*/ 4779 w 11692"/>
              <a:gd name="connsiteY1" fmla="*/ 1174 h 13915"/>
              <a:gd name="connsiteX2" fmla="*/ 0 w 11692"/>
              <a:gd name="connsiteY2" fmla="*/ 13915 h 13915"/>
              <a:gd name="connsiteX0" fmla="*/ 11692 w 11692"/>
              <a:gd name="connsiteY0" fmla="*/ 239 h 13165"/>
              <a:gd name="connsiteX1" fmla="*/ 5155 w 11692"/>
              <a:gd name="connsiteY1" fmla="*/ 2320 h 13165"/>
              <a:gd name="connsiteX2" fmla="*/ 0 w 11692"/>
              <a:gd name="connsiteY2" fmla="*/ 13165 h 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2" h="13165">
                <a:moveTo>
                  <a:pt x="11692" y="239"/>
                </a:moveTo>
                <a:cubicBezTo>
                  <a:pt x="11131" y="-379"/>
                  <a:pt x="7104" y="166"/>
                  <a:pt x="5155" y="2320"/>
                </a:cubicBezTo>
                <a:cubicBezTo>
                  <a:pt x="3206" y="4474"/>
                  <a:pt x="1348" y="10313"/>
                  <a:pt x="0" y="1316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 flipH="1">
            <a:off x="3054350" y="3001766"/>
            <a:ext cx="495612" cy="147417"/>
          </a:xfrm>
          <a:custGeom>
            <a:avLst/>
            <a:gdLst>
              <a:gd name="T0" fmla="*/ 776287 w 446"/>
              <a:gd name="T1" fmla="*/ 57150 h 97"/>
              <a:gd name="T2" fmla="*/ 516944 w 446"/>
              <a:gd name="T3" fmla="*/ 1588 h 97"/>
              <a:gd name="T4" fmla="*/ 259343 w 446"/>
              <a:gd name="T5" fmla="*/ 42863 h 97"/>
              <a:gd name="T6" fmla="*/ 0 w 446"/>
              <a:gd name="T7" fmla="*/ 153988 h 97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97"/>
              <a:gd name="T14" fmla="*/ 446 w 446"/>
              <a:gd name="T15" fmla="*/ 97 h 97"/>
              <a:gd name="connsiteX0" fmla="*/ 11692 w 11692"/>
              <a:gd name="connsiteY0" fmla="*/ 91 h 13017"/>
              <a:gd name="connsiteX1" fmla="*/ 6659 w 11692"/>
              <a:gd name="connsiteY1" fmla="*/ 3120 h 13017"/>
              <a:gd name="connsiteX2" fmla="*/ 3341 w 11692"/>
              <a:gd name="connsiteY2" fmla="*/ 5801 h 13017"/>
              <a:gd name="connsiteX3" fmla="*/ 0 w 11692"/>
              <a:gd name="connsiteY3" fmla="*/ 13017 h 13017"/>
              <a:gd name="connsiteX0" fmla="*/ 11692 w 11692"/>
              <a:gd name="connsiteY0" fmla="*/ 1136 h 14062"/>
              <a:gd name="connsiteX1" fmla="*/ 6471 w 11692"/>
              <a:gd name="connsiteY1" fmla="*/ 373 h 14062"/>
              <a:gd name="connsiteX2" fmla="*/ 3341 w 11692"/>
              <a:gd name="connsiteY2" fmla="*/ 6846 h 14062"/>
              <a:gd name="connsiteX3" fmla="*/ 0 w 11692"/>
              <a:gd name="connsiteY3" fmla="*/ 14062 h 14062"/>
              <a:gd name="connsiteX0" fmla="*/ 11692 w 11692"/>
              <a:gd name="connsiteY0" fmla="*/ 1665 h 14591"/>
              <a:gd name="connsiteX1" fmla="*/ 6471 w 11692"/>
              <a:gd name="connsiteY1" fmla="*/ 902 h 14591"/>
              <a:gd name="connsiteX2" fmla="*/ 0 w 11692"/>
              <a:gd name="connsiteY2" fmla="*/ 14591 h 14591"/>
              <a:gd name="connsiteX0" fmla="*/ 11692 w 11692"/>
              <a:gd name="connsiteY0" fmla="*/ 989 h 13915"/>
              <a:gd name="connsiteX1" fmla="*/ 4779 w 11692"/>
              <a:gd name="connsiteY1" fmla="*/ 1174 h 13915"/>
              <a:gd name="connsiteX2" fmla="*/ 0 w 11692"/>
              <a:gd name="connsiteY2" fmla="*/ 13915 h 13915"/>
              <a:gd name="connsiteX0" fmla="*/ 11692 w 11692"/>
              <a:gd name="connsiteY0" fmla="*/ 239 h 13165"/>
              <a:gd name="connsiteX1" fmla="*/ 5155 w 11692"/>
              <a:gd name="connsiteY1" fmla="*/ 2320 h 13165"/>
              <a:gd name="connsiteX2" fmla="*/ 0 w 11692"/>
              <a:gd name="connsiteY2" fmla="*/ 13165 h 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2" h="13165">
                <a:moveTo>
                  <a:pt x="11692" y="239"/>
                </a:moveTo>
                <a:cubicBezTo>
                  <a:pt x="11131" y="-379"/>
                  <a:pt x="7104" y="166"/>
                  <a:pt x="5155" y="2320"/>
                </a:cubicBezTo>
                <a:cubicBezTo>
                  <a:pt x="3206" y="4474"/>
                  <a:pt x="1348" y="10313"/>
                  <a:pt x="0" y="13165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223183" y="1482999"/>
            <a:ext cx="133236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FF0000"/>
                </a:solidFill>
              </a:rPr>
              <a:t>Really 220um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00647" y="2198310"/>
            <a:ext cx="0" cy="321184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6723" y="1497546"/>
            <a:ext cx="0" cy="239995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12, 2016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Semiconductor Laser Conference, Kobe, Japan 2016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F465C-70F2-6147-88D1-630D676FD86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8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85800" y="37465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Important Innovations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25605" name="Picture 7" descr="TopEmitFig1a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t="10840" r="5385" b="22044"/>
          <a:stretch>
            <a:fillRect/>
          </a:stretch>
        </p:blipFill>
        <p:spPr bwMode="auto">
          <a:xfrm>
            <a:off x="3293264" y="2795586"/>
            <a:ext cx="2884041" cy="153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ighPowerTempFigsUCSB"/>
          <p:cNvPicPr>
            <a:picLocks noChangeAspect="1" noChangeArrowheads="1"/>
          </p:cNvPicPr>
          <p:nvPr/>
        </p:nvPicPr>
        <p:blipFill rotWithShape="1"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46008" r="68895" b="2016"/>
          <a:stretch/>
        </p:blipFill>
        <p:spPr bwMode="auto">
          <a:xfrm>
            <a:off x="6443888" y="1945144"/>
            <a:ext cx="2364891" cy="261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53199" y="1599890"/>
            <a:ext cx="3036442" cy="120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dirty="0" smtClean="0"/>
              <a:t>Top-emitting 850nm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 dirty="0" smtClean="0"/>
              <a:t>(commercial architecture)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 b="1" dirty="0" smtClean="0"/>
              <a:t>1990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 b="1" u="sng" dirty="0" smtClean="0"/>
              <a:t>Bell Labs (HL)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15998" y="4603986"/>
            <a:ext cx="355501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dirty="0" smtClean="0"/>
              <a:t>Gain Offset for Temp Stability;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 dirty="0" smtClean="0"/>
              <a:t>Gain/Power Optimization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 b="1" dirty="0" smtClean="0"/>
              <a:t>1990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 b="1" u="sng" dirty="0" smtClean="0"/>
              <a:t>University of California Santa Barbara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10552" y="4585996"/>
            <a:ext cx="3150500" cy="1692771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/>
              <a:t>Large-scale reliability study/development and manufacturing</a:t>
            </a:r>
          </a:p>
          <a:p>
            <a:pPr algn="ctr" eaLnBrk="0" hangingPunct="0"/>
            <a:r>
              <a:rPr lang="en-US" sz="2000" b="1" dirty="0" smtClean="0"/>
              <a:t>early 1990’s</a:t>
            </a:r>
          </a:p>
          <a:p>
            <a:pPr algn="ctr" eaLnBrk="0" hangingPunct="0"/>
            <a:r>
              <a:rPr lang="en-US" sz="2400" b="1" u="sng" dirty="0" smtClean="0"/>
              <a:t>Honeywell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18017" y="984865"/>
            <a:ext cx="87598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These advances enabled Gigabit Ethernet VCSELs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12,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Semiconductor Laser Conference, Kobe, Japan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F465C-70F2-6147-88D1-630D676FD86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1528498"/>
            <a:ext cx="3546858" cy="120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dirty="0" smtClean="0"/>
              <a:t>Ion-Implanted Planar VCSEL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 dirty="0" smtClean="0"/>
              <a:t>(heat diss.,  </a:t>
            </a:r>
            <a:r>
              <a:rPr lang="en-US" b="1" dirty="0" err="1" smtClean="0"/>
              <a:t>manufacturable</a:t>
            </a:r>
            <a:r>
              <a:rPr lang="en-US" b="1" dirty="0" smtClean="0"/>
              <a:t>)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 b="1" dirty="0" smtClean="0"/>
              <a:t>1989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 u="sng" dirty="0" smtClean="0"/>
              <a:t>Bell Labs (MH)</a:t>
            </a:r>
            <a:r>
              <a:rPr lang="en-US" sz="2400" b="1" dirty="0"/>
              <a:t> </a:t>
            </a:r>
            <a:r>
              <a:rPr lang="en-US" sz="2400" b="1" u="sng" dirty="0" err="1" smtClean="0"/>
              <a:t>Bellcore</a:t>
            </a:r>
            <a:endParaRPr lang="en-US" sz="2400" b="1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26161"/>
            <a:ext cx="3122219" cy="16753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183875" y="2741651"/>
            <a:ext cx="170371" cy="40272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0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0160" y="-45720"/>
            <a:ext cx="782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Excellent MBE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(+ inventions:  </a:t>
            </a: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gain at anti-nodes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novel mirrors)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2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Enabled Record Performance VCSELs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(’90 – ’95)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275" y="626127"/>
            <a:ext cx="9169686" cy="3132057"/>
            <a:chOff x="-13275" y="626127"/>
            <a:chExt cx="9169686" cy="3132057"/>
          </a:xfrm>
        </p:grpSpPr>
        <p:grpSp>
          <p:nvGrpSpPr>
            <p:cNvPr id="2" name="Group 1"/>
            <p:cNvGrpSpPr/>
            <p:nvPr/>
          </p:nvGrpSpPr>
          <p:grpSpPr>
            <a:xfrm>
              <a:off x="26828" y="865367"/>
              <a:ext cx="9129583" cy="2892817"/>
              <a:chOff x="26828" y="865367"/>
              <a:chExt cx="9129583" cy="2892817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481" t="33908" r="19038" b="12931"/>
              <a:stretch/>
            </p:blipFill>
            <p:spPr bwMode="auto">
              <a:xfrm>
                <a:off x="2135085" y="865367"/>
                <a:ext cx="3478868" cy="2855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85" t="31693" r="40769" b="11999"/>
              <a:stretch/>
            </p:blipFill>
            <p:spPr bwMode="auto">
              <a:xfrm>
                <a:off x="26828" y="976090"/>
                <a:ext cx="2201892" cy="1994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55" t="23111" r="38472" b="23556"/>
              <a:stretch/>
            </p:blipFill>
            <p:spPr bwMode="auto">
              <a:xfrm>
                <a:off x="5613953" y="876185"/>
                <a:ext cx="3542458" cy="2881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-13275" y="626127"/>
              <a:ext cx="4922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21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R. S. </a:t>
              </a:r>
              <a:r>
                <a:rPr kumimoji="0" lang="en-US" sz="1200" b="0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Geels</a:t>
              </a:r>
              <a:r>
                <a:rPr kumimoji="0" lang="en-US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&amp; L. A. Coldren, </a:t>
              </a:r>
              <a:r>
                <a:rPr kumimoji="0" lang="en-US" sz="1200" b="0" i="1" u="sng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Electron. Letts</a:t>
              </a:r>
              <a:r>
                <a:rPr kumimoji="0" lang="en-US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.,</a:t>
              </a:r>
              <a:r>
                <a:rPr kumimoji="0" lang="en-US" sz="1200" b="0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vol</a:t>
              </a:r>
              <a:r>
                <a:rPr kumimoji="0" lang="en-US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27, no. 21, Oct., 1991</a:t>
              </a:r>
              <a:endPara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9563" y="983850"/>
              <a:ext cx="5373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21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Pulsed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97522" y="946359"/>
              <a:ext cx="91242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21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&gt;12 </a:t>
              </a:r>
              <a:r>
                <a:rPr kumimoji="0" lang="en-US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mW</a:t>
              </a: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- CW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09580" y="908868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21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&gt;1 </a:t>
              </a:r>
              <a:r>
                <a:rPr kumimoji="0" lang="en-US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mW</a:t>
              </a: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CW</a:t>
              </a:r>
            </a:p>
            <a:p>
              <a:pPr marL="0" marR="0" lvl="0" indent="0" algn="l" defTabSz="9121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&lt;1 mA – </a:t>
              </a:r>
              <a:r>
                <a:rPr kumimoji="0" lang="en-US" sz="9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</a:t>
              </a:r>
              <a:r>
                <a:rPr kumimoji="0" lang="en-US" sz="900" b="0" i="1" u="none" strike="noStrike" kern="120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</a:t>
              </a:r>
              <a:endParaRPr kumimoji="0" lang="en-US" sz="9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39" y="3758184"/>
            <a:ext cx="8990799" cy="3051343"/>
            <a:chOff x="5139" y="3728928"/>
            <a:chExt cx="8990799" cy="3051343"/>
          </a:xfrm>
        </p:grpSpPr>
        <p:grpSp>
          <p:nvGrpSpPr>
            <p:cNvPr id="12" name="Group 11"/>
            <p:cNvGrpSpPr/>
            <p:nvPr/>
          </p:nvGrpSpPr>
          <p:grpSpPr>
            <a:xfrm>
              <a:off x="5139" y="3728928"/>
              <a:ext cx="8990799" cy="3051343"/>
              <a:chOff x="5139" y="3728928"/>
              <a:chExt cx="8990799" cy="305134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139" y="3766419"/>
                <a:ext cx="43794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21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F. H. Peters, et al, </a:t>
                </a:r>
                <a:r>
                  <a:rPr kumimoji="0" lang="en-US" sz="1200" b="0" i="1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Electron. Letts</a:t>
                </a:r>
                <a:r>
                  <a:rPr kumimoji="0" lang="en-US" sz="1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., vol. 29, no. 2, Jan., 1993</a:t>
                </a:r>
                <a:endParaRPr kumimoji="0" lang="en-US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672936" y="3728928"/>
                <a:ext cx="806056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29" t="28658" r="31212" b="17988"/>
              <a:stretch/>
            </p:blipFill>
            <p:spPr bwMode="auto">
              <a:xfrm>
                <a:off x="672936" y="3991365"/>
                <a:ext cx="3349758" cy="2713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00" t="20160" r="32000" b="19360"/>
              <a:stretch/>
            </p:blipFill>
            <p:spPr bwMode="auto">
              <a:xfrm>
                <a:off x="5298456" y="4066347"/>
                <a:ext cx="3496511" cy="2713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Subtitle 2"/>
              <p:cNvSpPr txBox="1">
                <a:spLocks/>
              </p:cNvSpPr>
              <p:nvPr/>
            </p:nvSpPr>
            <p:spPr>
              <a:xfrm>
                <a:off x="5321671" y="3776109"/>
                <a:ext cx="3674267" cy="304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84D7D"/>
                  </a:buClr>
                  <a:buSzPct val="120000"/>
                  <a:buFont typeface="Arial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ＭＳ Ｐゴシック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ＭＳ Ｐゴシック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ＭＳ Ｐゴシック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ＭＳ Ｐゴシック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marR="0" lvl="0" indent="0" algn="l" defTabSz="912121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84D7D"/>
                  </a:buClr>
                  <a:buSzPct val="120000"/>
                  <a:buFont typeface="Arial"/>
                  <a:buNone/>
                  <a:tabLst/>
                  <a:defRPr/>
                </a:pPr>
                <a:r>
                  <a:rPr kumimoji="0" lang="en-US" sz="1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D. B. Young, et al, </a:t>
                </a:r>
                <a:r>
                  <a:rPr kumimoji="0" lang="en-US" sz="1200" b="0" i="1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PTL</a:t>
                </a:r>
                <a:r>
                  <a:rPr kumimoji="0" lang="en-US" sz="1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vol. 5, no. 2, Feb., 1993</a:t>
                </a:r>
                <a:endParaRPr kumimoji="0" lang="en-US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131082" y="4141329"/>
              <a:ext cx="97654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21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~115 </a:t>
              </a:r>
              <a:r>
                <a:rPr kumimoji="0" lang="en-US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mW</a:t>
              </a: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- CW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14400" y="4928616"/>
            <a:ext cx="27526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2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Highest CW power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82540" y="4476496"/>
            <a:ext cx="40995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2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Record temperature stability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8144" y="1563624"/>
            <a:ext cx="46145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2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Lowest threshold/highest power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9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33428</TotalTime>
  <Words>368</Words>
  <Application>Microsoft Macintosh PowerPoint</Application>
  <PresentationFormat>On-screen Show (4:3)</PresentationFormat>
  <Paragraphs>60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&lt;JDSU&gt;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 Jewell</dc:creator>
  <cp:lastModifiedBy>Jack Jewell</cp:lastModifiedBy>
  <cp:revision>254</cp:revision>
  <cp:lastPrinted>2016-09-21T18:01:04Z</cp:lastPrinted>
  <dcterms:created xsi:type="dcterms:W3CDTF">2007-10-18T18:17:29Z</dcterms:created>
  <dcterms:modified xsi:type="dcterms:W3CDTF">2018-03-16T03:54:31Z</dcterms:modified>
</cp:coreProperties>
</file>