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4" r:id="rId5"/>
    <p:sldId id="257" r:id="rId6"/>
    <p:sldId id="259" r:id="rId7"/>
    <p:sldId id="260" r:id="rId8"/>
    <p:sldId id="261" r:id="rId9"/>
    <p:sldId id="266" r:id="rId10"/>
    <p:sldId id="269" r:id="rId11"/>
    <p:sldId id="263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27" autoAdjust="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0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5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984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3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7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9041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33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33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91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3932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940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19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6434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60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22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721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149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27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174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99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6303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70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2936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1386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8821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7922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3941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27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13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79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907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4846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4977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517EB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6400801"/>
            <a:ext cx="1280292" cy="3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Monotype Sort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SzPct val="7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517EB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6400801"/>
            <a:ext cx="1280292" cy="3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Monotype Sort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SzPct val="75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676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629400"/>
            <a:ext cx="4775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000" i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629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i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990600"/>
            <a:ext cx="11379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029" name="Picture 5" descr="nninlogo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1"/>
            <a:ext cx="11874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SF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6172201"/>
            <a:ext cx="1689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CSB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UCSBnfv2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92076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3366CC"/>
          </a:solidFill>
          <a:latin typeface="Helvetica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Monotype Sort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SzPct val="75000"/>
        <a:buFont typeface="Wingdings" pitchFamily="2" charset="2"/>
        <a:buChar char="u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My years in the Coldren VCSEL  group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901" y="3879166"/>
            <a:ext cx="8534400" cy="1752600"/>
          </a:xfrm>
        </p:spPr>
        <p:txBody>
          <a:bodyPr/>
          <a:lstStyle/>
          <a:p>
            <a:pPr lvl="1"/>
            <a:r>
              <a:rPr lang="en-US" b="1" dirty="0" smtClean="0"/>
              <a:t>Brian Thibeault (and many others)</a:t>
            </a:r>
          </a:p>
          <a:p>
            <a:pPr lvl="1"/>
            <a:r>
              <a:rPr lang="en-US" b="1" dirty="0" smtClean="0"/>
              <a:t>1991-1997</a:t>
            </a:r>
          </a:p>
        </p:txBody>
      </p:sp>
    </p:spTree>
    <p:extLst>
      <p:ext uri="{BB962C8B-B14F-4D97-AF65-F5344CB8AC3E}">
        <p14:creationId xmlns:p14="http://schemas.microsoft.com/office/powerpoint/2010/main" val="38397130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2" y="157366"/>
            <a:ext cx="11867697" cy="759050"/>
          </a:xfrm>
        </p:spPr>
        <p:txBody>
          <a:bodyPr/>
          <a:lstStyle/>
          <a:p>
            <a:r>
              <a:rPr lang="en-US" sz="3600" dirty="0" smtClean="0"/>
              <a:t>Cryogenic VCSELs and Strained 850nm VCSELs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917" y="3704992"/>
            <a:ext cx="4515363" cy="2874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921" y="942683"/>
            <a:ext cx="3337357" cy="2657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24" y="1021826"/>
            <a:ext cx="3804840" cy="2499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24" y="3704992"/>
            <a:ext cx="3563974" cy="28742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463" y="5362070"/>
            <a:ext cx="2930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Yulia</a:t>
            </a:r>
            <a:r>
              <a:rPr lang="en-US" sz="1600" dirty="0" smtClean="0"/>
              <a:t> </a:t>
            </a:r>
            <a:r>
              <a:rPr lang="en-US" sz="1600" dirty="0" err="1" smtClean="0"/>
              <a:t>Akulova</a:t>
            </a:r>
            <a:r>
              <a:rPr lang="en-US" sz="1600" dirty="0" smtClean="0"/>
              <a:t>, Jack </a:t>
            </a:r>
            <a:r>
              <a:rPr lang="en-US" sz="1600" dirty="0" err="1" smtClean="0"/>
              <a:t>Ko</a:t>
            </a:r>
            <a:r>
              <a:rPr lang="en-US" sz="1600" dirty="0" smtClean="0"/>
              <a:t>, Brian Thibeault, </a:t>
            </a:r>
            <a:r>
              <a:rPr lang="en-US" sz="1600" dirty="0" smtClean="0"/>
              <a:t>Bruce Young, Larry </a:t>
            </a:r>
            <a:r>
              <a:rPr lang="en-US" sz="1600" dirty="0" smtClean="0"/>
              <a:t>Coldren </a:t>
            </a:r>
            <a:r>
              <a:rPr lang="en-US" sz="1600" b="1" dirty="0" smtClean="0"/>
              <a:t>1995-1997+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42937" y="1246527"/>
            <a:ext cx="3220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Intracavity</a:t>
            </a:r>
            <a:r>
              <a:rPr lang="en-US" b="1" dirty="0" smtClean="0"/>
              <a:t> contact designs</a:t>
            </a:r>
            <a:r>
              <a:rPr lang="en-US" dirty="0" smtClean="0"/>
              <a:t>. Low voltage rise at low temp.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60uA threshold with operation from 77K to 300K.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Strained </a:t>
            </a:r>
            <a:r>
              <a:rPr lang="en-US" b="1" dirty="0" err="1" smtClean="0"/>
              <a:t>AlInGaAs</a:t>
            </a:r>
            <a:r>
              <a:rPr lang="en-US" b="1" dirty="0" smtClean="0"/>
              <a:t> </a:t>
            </a:r>
            <a:r>
              <a:rPr lang="en-US" dirty="0" smtClean="0"/>
              <a:t>VCSELs materials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threshold, high efficiency, single mode 850nm top emitting lasers.</a:t>
            </a:r>
          </a:p>
        </p:txBody>
      </p:sp>
    </p:spTree>
    <p:extLst>
      <p:ext uri="{BB962C8B-B14F-4D97-AF65-F5344CB8AC3E}">
        <p14:creationId xmlns:p14="http://schemas.microsoft.com/office/powerpoint/2010/main" val="7425947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680213"/>
            <a:ext cx="10972800" cy="1143000"/>
          </a:xfrm>
        </p:spPr>
        <p:txBody>
          <a:bodyPr/>
          <a:lstStyle/>
          <a:p>
            <a:r>
              <a:rPr lang="en-US" sz="3600" dirty="0" smtClean="0"/>
              <a:t>Some Personal Reflections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92693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537"/>
            <a:ext cx="10972800" cy="1143000"/>
          </a:xfrm>
        </p:spPr>
        <p:txBody>
          <a:bodyPr/>
          <a:lstStyle/>
          <a:p>
            <a:r>
              <a:rPr lang="en-US" sz="3600" dirty="0" smtClean="0"/>
              <a:t>A trip back to the past?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48" y="1298925"/>
            <a:ext cx="4769266" cy="464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167616" y="2241622"/>
            <a:ext cx="513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Fruitful time for VCSEL device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dirty="0" smtClean="0"/>
              <a:t>groups working on device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were we working on then?</a:t>
            </a:r>
          </a:p>
        </p:txBody>
      </p:sp>
    </p:spTree>
    <p:extLst>
      <p:ext uri="{BB962C8B-B14F-4D97-AF65-F5344CB8AC3E}">
        <p14:creationId xmlns:p14="http://schemas.microsoft.com/office/powerpoint/2010/main" val="42595330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29"/>
            <a:ext cx="10515600" cy="909949"/>
          </a:xfrm>
        </p:spPr>
        <p:txBody>
          <a:bodyPr/>
          <a:lstStyle/>
          <a:p>
            <a:r>
              <a:rPr lang="en-US" sz="3600" dirty="0" smtClean="0"/>
              <a:t>Bottom Emitting VCSELS in 1991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4" y="1436870"/>
            <a:ext cx="4941989" cy="2603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81576" y="4085761"/>
            <a:ext cx="5131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RIE Etched Post VCSELs</a:t>
            </a:r>
            <a:r>
              <a:rPr lang="en-US" dirty="0" smtClean="0"/>
              <a:t>, </a:t>
            </a:r>
            <a:r>
              <a:rPr lang="en-US" dirty="0" err="1" smtClean="0"/>
              <a:t>planarized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0.7mA threshold (smallest devices), &gt;3mW output (larger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Standing </a:t>
            </a:r>
            <a:r>
              <a:rPr lang="en-US" dirty="0" smtClean="0"/>
              <a:t>wave </a:t>
            </a:r>
            <a:r>
              <a:rPr lang="en-US" dirty="0" smtClean="0"/>
              <a:t>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Strained </a:t>
            </a:r>
            <a:r>
              <a:rPr lang="en-US" dirty="0" err="1" smtClean="0"/>
              <a:t>InGaAs</a:t>
            </a:r>
            <a:r>
              <a:rPr lang="en-US" dirty="0" smtClean="0"/>
              <a:t> </a:t>
            </a:r>
            <a:r>
              <a:rPr lang="en-US" b="1" dirty="0" smtClean="0"/>
              <a:t>QW gain calculations</a:t>
            </a:r>
            <a:r>
              <a:rPr lang="en-US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doping/digital graded mirror interfaces.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Automated MBE growth.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99" y="1287459"/>
            <a:ext cx="5075937" cy="3831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89633" y="6457016"/>
            <a:ext cx="627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Randy </a:t>
            </a:r>
            <a:r>
              <a:rPr lang="en-US" sz="1600" dirty="0" err="1"/>
              <a:t>Geels</a:t>
            </a:r>
            <a:r>
              <a:rPr lang="en-US" sz="1600" dirty="0"/>
              <a:t>, Scott Corzine, Jeff Scott, Larry </a:t>
            </a:r>
            <a:r>
              <a:rPr lang="en-US" sz="1600" dirty="0" smtClean="0"/>
              <a:t>Coldren, </a:t>
            </a:r>
            <a:r>
              <a:rPr lang="en-US" sz="1600" b="1" dirty="0" smtClean="0"/>
              <a:t>1988-1991+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577722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82" y="59751"/>
            <a:ext cx="10515600" cy="840581"/>
          </a:xfrm>
        </p:spPr>
        <p:txBody>
          <a:bodyPr/>
          <a:lstStyle/>
          <a:p>
            <a:r>
              <a:rPr lang="en-US" sz="3600" dirty="0" smtClean="0"/>
              <a:t>Improving </a:t>
            </a:r>
            <a:r>
              <a:rPr lang="en-US" sz="3600" dirty="0" smtClean="0"/>
              <a:t>Bottom Emitting VCSELs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30659" y="900332"/>
            <a:ext cx="791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Low Voltage mirrors </a:t>
            </a:r>
            <a:r>
              <a:rPr lang="en-US" sz="1600" dirty="0" smtClean="0"/>
              <a:t>using lower Al composition mirror layers, </a:t>
            </a:r>
            <a:r>
              <a:rPr lang="en-US" sz="1600" dirty="0"/>
              <a:t>Low T Be </a:t>
            </a:r>
            <a:r>
              <a:rPr lang="en-US" sz="1600" dirty="0" smtClean="0"/>
              <a:t>doping to stop Be segregation, </a:t>
            </a:r>
            <a:r>
              <a:rPr lang="en-US" sz="1600" dirty="0"/>
              <a:t>Band engineered </a:t>
            </a:r>
            <a:r>
              <a:rPr lang="en-US" sz="1600" dirty="0" smtClean="0"/>
              <a:t>linearly </a:t>
            </a:r>
            <a:r>
              <a:rPr lang="en-US" sz="1600" dirty="0"/>
              <a:t>grade-delta-doped </a:t>
            </a:r>
            <a:r>
              <a:rPr lang="en-US" sz="1600" dirty="0" smtClean="0"/>
              <a:t>interfaces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Solid-source </a:t>
            </a:r>
            <a:r>
              <a:rPr lang="en-US" sz="1600" b="1" dirty="0" smtClean="0"/>
              <a:t>carbon doping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In-Situ Growth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Controlling Gain peak – Cavity mode offset</a:t>
            </a:r>
            <a:r>
              <a:rPr lang="en-US" sz="1600" dirty="0" smtClean="0"/>
              <a:t> for high temperature operation, better operation at higher temps.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Increased </a:t>
            </a:r>
            <a:r>
              <a:rPr lang="en-US" sz="1600" dirty="0"/>
              <a:t>output powers, </a:t>
            </a:r>
            <a:r>
              <a:rPr lang="en-US" sz="1600" dirty="0" smtClean="0"/>
              <a:t>high temperature operation,  wall </a:t>
            </a:r>
            <a:r>
              <a:rPr lang="en-US" sz="1600" dirty="0"/>
              <a:t>plug efficiency near 20%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3127284"/>
            <a:ext cx="4791829" cy="2842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3027" y="6027003"/>
            <a:ext cx="5387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Matt Peters, Bruce Young, </a:t>
            </a:r>
            <a:r>
              <a:rPr lang="en-US" sz="1600" dirty="0"/>
              <a:t>Scott Corzine, Jeff Scott, </a:t>
            </a:r>
            <a:r>
              <a:rPr lang="en-US" sz="1600" dirty="0" smtClean="0"/>
              <a:t>Brian Thibeault, Frank Peters</a:t>
            </a:r>
            <a:r>
              <a:rPr lang="en-US" sz="1600" dirty="0"/>
              <a:t>, </a:t>
            </a:r>
            <a:r>
              <a:rPr lang="en-US" sz="1600" dirty="0" smtClean="0"/>
              <a:t> Art Gossard, Larry Coldren </a:t>
            </a:r>
            <a:r>
              <a:rPr lang="en-US" sz="1600" b="1" dirty="0" smtClean="0"/>
              <a:t>1992-1994</a:t>
            </a:r>
            <a:endParaRPr lang="en-US" sz="1600" b="1" dirty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252" y="900332"/>
            <a:ext cx="2899853" cy="2009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42" y="3177733"/>
            <a:ext cx="4018579" cy="2741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508" y="3070222"/>
            <a:ext cx="2169794" cy="28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16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16" y="209955"/>
            <a:ext cx="10515600" cy="753338"/>
          </a:xfrm>
        </p:spPr>
        <p:txBody>
          <a:bodyPr/>
          <a:lstStyle/>
          <a:p>
            <a:r>
              <a:rPr lang="en-US" sz="3600" dirty="0" smtClean="0"/>
              <a:t>Intra-Cavity Contacted VCSELs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6" y="1311443"/>
            <a:ext cx="4889181" cy="2403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9930" y="5589569"/>
            <a:ext cx="5830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Jeff Scott, Bruce Young, </a:t>
            </a:r>
            <a:r>
              <a:rPr lang="en-US" sz="1600" dirty="0"/>
              <a:t>Scott Corzine, </a:t>
            </a:r>
            <a:r>
              <a:rPr lang="en-US" sz="1600" dirty="0" smtClean="0"/>
              <a:t>Brian Thibeault, Matt Peters, Frank Peters, Randy </a:t>
            </a:r>
            <a:r>
              <a:rPr lang="en-US" sz="1600" dirty="0" err="1" smtClean="0"/>
              <a:t>Geels</a:t>
            </a:r>
            <a:r>
              <a:rPr lang="en-US" sz="1600" dirty="0" smtClean="0"/>
              <a:t>, Larry Coldren, </a:t>
            </a:r>
            <a:r>
              <a:rPr lang="pt-BR" sz="1600" dirty="0"/>
              <a:t>C .J. </a:t>
            </a:r>
            <a:r>
              <a:rPr lang="pt-BR" sz="1600" dirty="0" smtClean="0"/>
              <a:t>Mahon , </a:t>
            </a:r>
            <a:r>
              <a:rPr lang="en-US" sz="1600" dirty="0" smtClean="0"/>
              <a:t>M.L </a:t>
            </a:r>
            <a:r>
              <a:rPr lang="en-US" sz="1600" dirty="0"/>
              <a:t>. M </a:t>
            </a:r>
            <a:r>
              <a:rPr lang="en-US" sz="1600" dirty="0" err="1" smtClean="0"/>
              <a:t>ajewski</a:t>
            </a:r>
            <a:r>
              <a:rPr lang="en-US" sz="1600" dirty="0" smtClean="0"/>
              <a:t>,  </a:t>
            </a:r>
            <a:r>
              <a:rPr lang="en-US" sz="1600" b="1" dirty="0" smtClean="0"/>
              <a:t>1991-1995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362902" y="4196633"/>
            <a:ext cx="5434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First thin air-gap laterally etched “dielectric aperture” </a:t>
            </a:r>
            <a:r>
              <a:rPr lang="en-US" dirty="0" smtClean="0"/>
              <a:t>for current and optical confinement, sub-mA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Finite element device modeling </a:t>
            </a:r>
            <a:r>
              <a:rPr lang="en-US" dirty="0" smtClean="0"/>
              <a:t>foundation </a:t>
            </a:r>
            <a:r>
              <a:rPr lang="en-US" dirty="0" smtClean="0"/>
              <a:t>developed for uniform current spreading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dopant-free mirrors/substrate for </a:t>
            </a:r>
            <a:r>
              <a:rPr lang="en-US" b="1" dirty="0" smtClean="0"/>
              <a:t>on-wafer microwave testing</a:t>
            </a:r>
            <a:r>
              <a:rPr lang="en-US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1mW+ single mode power, 8.5GHz bandwidth.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696" y="1019389"/>
            <a:ext cx="4770794" cy="41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70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26" y="-18748"/>
            <a:ext cx="10515600" cy="1325563"/>
          </a:xfrm>
        </p:spPr>
        <p:txBody>
          <a:bodyPr/>
          <a:lstStyle/>
          <a:p>
            <a:r>
              <a:rPr lang="en-US" sz="3600" dirty="0" smtClean="0"/>
              <a:t>Oxide </a:t>
            </a:r>
            <a:r>
              <a:rPr lang="en-US" sz="3600" dirty="0" smtClean="0"/>
              <a:t>Aperture VCSELs – Improved Device Scaling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733091" y="6273225"/>
            <a:ext cx="704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Brian </a:t>
            </a:r>
            <a:r>
              <a:rPr lang="en-US" sz="1600" dirty="0"/>
              <a:t>Thibeault, Phil </a:t>
            </a:r>
            <a:r>
              <a:rPr lang="en-US" sz="1600" dirty="0" smtClean="0"/>
              <a:t>Floyd, </a:t>
            </a:r>
            <a:r>
              <a:rPr lang="en-US" sz="1600" dirty="0"/>
              <a:t>Eric </a:t>
            </a:r>
            <a:r>
              <a:rPr lang="en-US" sz="1600" dirty="0" err="1"/>
              <a:t>Hegblom</a:t>
            </a:r>
            <a:r>
              <a:rPr lang="en-US" sz="1600" dirty="0"/>
              <a:t>, R. </a:t>
            </a:r>
            <a:r>
              <a:rPr lang="en-US" sz="1600" dirty="0" err="1" smtClean="0"/>
              <a:t>Naone</a:t>
            </a:r>
            <a:r>
              <a:rPr lang="en-US" sz="1600" dirty="0" smtClean="0"/>
              <a:t>, </a:t>
            </a:r>
            <a:r>
              <a:rPr lang="en-US" sz="1600" dirty="0" smtClean="0"/>
              <a:t>Y. </a:t>
            </a:r>
            <a:r>
              <a:rPr lang="en-US" sz="1600" dirty="0" err="1" smtClean="0"/>
              <a:t>Akulova</a:t>
            </a:r>
            <a:r>
              <a:rPr lang="en-US" sz="1600" dirty="0" smtClean="0"/>
              <a:t>, </a:t>
            </a:r>
            <a:r>
              <a:rPr lang="en-US" sz="1600" dirty="0" smtClean="0"/>
              <a:t>Kent </a:t>
            </a:r>
            <a:r>
              <a:rPr lang="en-US" sz="1600" dirty="0" err="1" smtClean="0"/>
              <a:t>Bertilsson</a:t>
            </a:r>
            <a:r>
              <a:rPr lang="en-US" sz="1600" dirty="0" smtClean="0"/>
              <a:t>, Tim Strand, Scott Corzine, Jeff Scott, </a:t>
            </a:r>
            <a:r>
              <a:rPr lang="en-US" sz="1600" dirty="0" smtClean="0"/>
              <a:t>Larry Coldren </a:t>
            </a:r>
            <a:r>
              <a:rPr lang="en-US" sz="1600" b="1" dirty="0" smtClean="0"/>
              <a:t>1995-1997+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3" y="2807786"/>
            <a:ext cx="2455063" cy="12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135763" y="4441753"/>
            <a:ext cx="7052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Understanding/measuring Optical </a:t>
            </a:r>
            <a:r>
              <a:rPr lang="en-US" dirty="0" smtClean="0"/>
              <a:t>Scattering Loss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Reduced Loss </a:t>
            </a:r>
            <a:r>
              <a:rPr lang="en-US" dirty="0" smtClean="0"/>
              <a:t>using </a:t>
            </a:r>
            <a:r>
              <a:rPr lang="en-US" b="1" dirty="0" smtClean="0"/>
              <a:t>thin apertures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Threshold currents, </a:t>
            </a:r>
            <a:r>
              <a:rPr lang="en-US" dirty="0" smtClean="0"/>
              <a:t>&lt;200 </a:t>
            </a:r>
            <a:r>
              <a:rPr lang="en-US" dirty="0" err="1" smtClean="0"/>
              <a:t>uA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Scalable DQE </a:t>
            </a:r>
            <a:r>
              <a:rPr lang="en-US" dirty="0" smtClean="0"/>
              <a:t>for </a:t>
            </a:r>
            <a:r>
              <a:rPr lang="en-US" dirty="0" smtClean="0"/>
              <a:t>3um </a:t>
            </a:r>
            <a:r>
              <a:rPr lang="en-US" dirty="0" smtClean="0"/>
              <a:t>and larger </a:t>
            </a:r>
            <a:r>
              <a:rPr lang="en-US" dirty="0" smtClean="0"/>
              <a:t>apertures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2mW single mode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Modulation Efficiency,  &gt; 15GHz at very low </a:t>
            </a:r>
            <a:r>
              <a:rPr lang="en-US" dirty="0" smtClean="0"/>
              <a:t>currents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30261" r="-386" b="38698"/>
          <a:stretch/>
        </p:blipFill>
        <p:spPr bwMode="auto">
          <a:xfrm>
            <a:off x="223516" y="698702"/>
            <a:ext cx="3188241" cy="20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76" y="3670906"/>
            <a:ext cx="4032840" cy="23055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5" y="1174699"/>
            <a:ext cx="3795019" cy="21696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62" y="1024116"/>
            <a:ext cx="4058414" cy="23202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5403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36" y="88539"/>
            <a:ext cx="10515600" cy="579963"/>
          </a:xfrm>
        </p:spPr>
        <p:txBody>
          <a:bodyPr/>
          <a:lstStyle/>
          <a:p>
            <a:r>
              <a:rPr lang="en-US" sz="3600" dirty="0" smtClean="0"/>
              <a:t>Aperture as a Lens - Tapered </a:t>
            </a:r>
            <a:r>
              <a:rPr lang="en-US" sz="3600" dirty="0"/>
              <a:t>Aperture </a:t>
            </a:r>
            <a:r>
              <a:rPr lang="en-US" sz="3600" dirty="0" smtClean="0"/>
              <a:t>VCSELs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84" y="812714"/>
            <a:ext cx="4650716" cy="28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24" y="812715"/>
            <a:ext cx="4203447" cy="2869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41000"/>
          </a:blip>
          <a:stretch>
            <a:fillRect/>
          </a:stretch>
        </p:blipFill>
        <p:spPr>
          <a:xfrm>
            <a:off x="616078" y="3793305"/>
            <a:ext cx="3823088" cy="2156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946123" y="4277845"/>
            <a:ext cx="6723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 smtClean="0"/>
              <a:t>Scaling with </a:t>
            </a:r>
            <a:r>
              <a:rPr lang="en-US" b="1" dirty="0" smtClean="0"/>
              <a:t>Tapered Apertures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Modeling of scattering losses </a:t>
            </a:r>
            <a:r>
              <a:rPr lang="en-US" dirty="0" smtClean="0"/>
              <a:t>in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Threshold currents, &lt;150 </a:t>
            </a:r>
            <a:r>
              <a:rPr lang="en-US" dirty="0" err="1" smtClean="0"/>
              <a:t>uA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Efficiency, </a:t>
            </a:r>
            <a:r>
              <a:rPr lang="en-US" dirty="0" smtClean="0"/>
              <a:t>~60</a:t>
            </a:r>
            <a:r>
              <a:rPr lang="en-US" dirty="0" smtClean="0"/>
              <a:t>% DQE for </a:t>
            </a:r>
            <a:r>
              <a:rPr lang="en-US" dirty="0" smtClean="0"/>
              <a:t>1-2 um </a:t>
            </a:r>
            <a:r>
              <a:rPr lang="en-US" dirty="0" smtClean="0"/>
              <a:t>and larger apertures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Scaling </a:t>
            </a:r>
            <a:r>
              <a:rPr lang="en-US" b="1" dirty="0" smtClean="0"/>
              <a:t>rules for apertures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90" y="6043597"/>
            <a:ext cx="5830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Eric </a:t>
            </a:r>
            <a:r>
              <a:rPr lang="en-US" sz="1600" dirty="0" err="1"/>
              <a:t>Hegblom</a:t>
            </a:r>
            <a:r>
              <a:rPr lang="en-US" sz="1600" dirty="0"/>
              <a:t>, R. </a:t>
            </a:r>
            <a:r>
              <a:rPr lang="en-US" sz="1600" dirty="0" err="1" smtClean="0"/>
              <a:t>Naone</a:t>
            </a:r>
            <a:r>
              <a:rPr lang="en-US" sz="1600" dirty="0" smtClean="0"/>
              <a:t>, </a:t>
            </a:r>
            <a:r>
              <a:rPr lang="en-US" sz="1600" dirty="0"/>
              <a:t>Brian Thibeault, Phil Floyd, Y</a:t>
            </a:r>
            <a:r>
              <a:rPr lang="en-US" sz="1600" dirty="0" smtClean="0"/>
              <a:t>. </a:t>
            </a:r>
            <a:r>
              <a:rPr lang="en-US" sz="1600" dirty="0" err="1" smtClean="0"/>
              <a:t>Akulova</a:t>
            </a:r>
            <a:r>
              <a:rPr lang="en-US" sz="1600" dirty="0" smtClean="0"/>
              <a:t>, </a:t>
            </a:r>
            <a:r>
              <a:rPr lang="en-US" sz="1600" dirty="0" err="1" smtClean="0"/>
              <a:t>Dubravko</a:t>
            </a:r>
            <a:r>
              <a:rPr lang="en-US" sz="1600" dirty="0" smtClean="0"/>
              <a:t> </a:t>
            </a:r>
            <a:r>
              <a:rPr lang="en-US" sz="1600" dirty="0" err="1" smtClean="0"/>
              <a:t>Babic</a:t>
            </a:r>
            <a:r>
              <a:rPr lang="en-US" sz="1600" dirty="0" smtClean="0"/>
              <a:t>, </a:t>
            </a:r>
            <a:r>
              <a:rPr lang="en-US" sz="1600" dirty="0" smtClean="0"/>
              <a:t>Geoff Thompson, Jeff Scott, Larry </a:t>
            </a:r>
            <a:r>
              <a:rPr lang="en-US" sz="1600" dirty="0" smtClean="0"/>
              <a:t>Coldren </a:t>
            </a:r>
            <a:r>
              <a:rPr lang="en-US" sz="1600" b="1" dirty="0" smtClean="0"/>
              <a:t>1995-1997+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2238" t="14210" r="37634" b="7906"/>
          <a:stretch/>
        </p:blipFill>
        <p:spPr>
          <a:xfrm>
            <a:off x="229217" y="816041"/>
            <a:ext cx="2201594" cy="2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6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30" y="229216"/>
            <a:ext cx="11366564" cy="579963"/>
          </a:xfrm>
        </p:spPr>
        <p:txBody>
          <a:bodyPr/>
          <a:lstStyle/>
          <a:p>
            <a:r>
              <a:rPr lang="en-US" sz="3600" dirty="0" smtClean="0"/>
              <a:t>Carrier Leakage – Eliminate Diffusion/Surface Loss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64901" y="1007105"/>
            <a:ext cx="10823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Surface Recombination – In-Situ Etch/Regrowth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Surface passivation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Reducing diffusion - </a:t>
            </a:r>
            <a:r>
              <a:rPr lang="en-US" dirty="0" smtClean="0"/>
              <a:t>QW implant or diffusion plus annealing for impurity-induced disordering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Carrier diffusion – Segmented Quantum wells by selective area desorption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Dot lasers (this came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4357" y="6168263"/>
            <a:ext cx="6437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Ryan </a:t>
            </a:r>
            <a:r>
              <a:rPr lang="en-US" sz="1600" dirty="0" err="1" smtClean="0"/>
              <a:t>Naone</a:t>
            </a:r>
            <a:r>
              <a:rPr lang="en-US" sz="1600" dirty="0" smtClean="0"/>
              <a:t>, Tim Strand, David </a:t>
            </a:r>
            <a:r>
              <a:rPr lang="en-US" sz="1600" dirty="0" err="1" smtClean="0"/>
              <a:t>Mui</a:t>
            </a:r>
            <a:r>
              <a:rPr lang="en-US" sz="1600" dirty="0" smtClean="0"/>
              <a:t>, Bruce Young, Brian </a:t>
            </a:r>
            <a:r>
              <a:rPr lang="en-US" sz="1600" dirty="0"/>
              <a:t>Thibeault, Phil Floyd, </a:t>
            </a:r>
            <a:r>
              <a:rPr lang="en-US" sz="1600" dirty="0" smtClean="0"/>
              <a:t>Eric </a:t>
            </a:r>
            <a:r>
              <a:rPr lang="en-US" sz="1600" dirty="0" err="1" smtClean="0"/>
              <a:t>Hegblom</a:t>
            </a:r>
            <a:r>
              <a:rPr lang="en-US" sz="1600" dirty="0" smtClean="0"/>
              <a:t>, Larry </a:t>
            </a:r>
            <a:r>
              <a:rPr lang="en-US" sz="1600" dirty="0" smtClean="0"/>
              <a:t>Coldren </a:t>
            </a:r>
            <a:r>
              <a:rPr lang="en-US" sz="1600" b="1" dirty="0" smtClean="0"/>
              <a:t>1994-1997</a:t>
            </a:r>
            <a:r>
              <a:rPr lang="en-US" sz="1600" b="1" dirty="0" smtClean="0"/>
              <a:t>+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73" t="43942" r="48226" b="16442"/>
          <a:stretch/>
        </p:blipFill>
        <p:spPr>
          <a:xfrm>
            <a:off x="144007" y="2567118"/>
            <a:ext cx="3710541" cy="2177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313" t="28220" r="28867" b="27165"/>
          <a:stretch/>
        </p:blipFill>
        <p:spPr>
          <a:xfrm>
            <a:off x="4627134" y="2633567"/>
            <a:ext cx="2926843" cy="2033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6114" t="43290" r="21450" b="37480"/>
          <a:stretch/>
        </p:blipFill>
        <p:spPr>
          <a:xfrm>
            <a:off x="237230" y="4952475"/>
            <a:ext cx="3480972" cy="851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231" t="31502" r="32692" b="36383"/>
          <a:stretch/>
        </p:blipFill>
        <p:spPr>
          <a:xfrm>
            <a:off x="4190185" y="4830097"/>
            <a:ext cx="3460653" cy="1174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2671" t="42406" r="27073" b="26632"/>
          <a:stretch/>
        </p:blipFill>
        <p:spPr>
          <a:xfrm>
            <a:off x="8550033" y="3291681"/>
            <a:ext cx="3115992" cy="21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1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97"/>
            <a:ext cx="10972800" cy="1143000"/>
          </a:xfrm>
        </p:spPr>
        <p:txBody>
          <a:bodyPr/>
          <a:lstStyle/>
          <a:p>
            <a:r>
              <a:rPr lang="en-US" sz="3600" dirty="0" smtClean="0"/>
              <a:t>Heat Sinking and Spreading, 1D&amp;2D arrays, Integrated </a:t>
            </a:r>
            <a:r>
              <a:rPr lang="en-US" sz="3600" dirty="0" err="1" smtClean="0"/>
              <a:t>Microlenses</a:t>
            </a:r>
            <a:r>
              <a:rPr lang="en-US" sz="3600" dirty="0" smtClean="0"/>
              <a:t> for Free Space Comm.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812006" y="4577855"/>
            <a:ext cx="4040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Eva </a:t>
            </a:r>
            <a:r>
              <a:rPr lang="en-US" sz="1600" dirty="0" err="1" smtClean="0"/>
              <a:t>Strzelecka</a:t>
            </a:r>
            <a:r>
              <a:rPr lang="en-US" sz="1600" dirty="0" smtClean="0"/>
              <a:t>, Kent </a:t>
            </a:r>
            <a:r>
              <a:rPr lang="en-US" sz="1600" dirty="0" err="1"/>
              <a:t>Bertilsson</a:t>
            </a:r>
            <a:r>
              <a:rPr lang="en-US" sz="1600" dirty="0"/>
              <a:t>, </a:t>
            </a:r>
            <a:r>
              <a:rPr lang="en-US" sz="1600" dirty="0" smtClean="0"/>
              <a:t>Duane </a:t>
            </a:r>
            <a:r>
              <a:rPr lang="en-US" sz="1600" dirty="0"/>
              <a:t>Louderback</a:t>
            </a:r>
            <a:r>
              <a:rPr lang="en-US" sz="1600" dirty="0" smtClean="0"/>
              <a:t>, Geoff Thompson, </a:t>
            </a:r>
            <a:r>
              <a:rPr lang="en-US" sz="1600" dirty="0" err="1" smtClean="0"/>
              <a:t>Torsten</a:t>
            </a:r>
            <a:r>
              <a:rPr lang="en-US" sz="1600" dirty="0" smtClean="0"/>
              <a:t> </a:t>
            </a:r>
            <a:r>
              <a:rPr lang="en-US" sz="1600" dirty="0" err="1" smtClean="0"/>
              <a:t>Wipiejewski</a:t>
            </a:r>
            <a:r>
              <a:rPr lang="en-US" sz="1600" dirty="0" smtClean="0"/>
              <a:t>, Matt </a:t>
            </a:r>
            <a:r>
              <a:rPr lang="en-US" sz="1600" dirty="0"/>
              <a:t>Peters, Bruce Young, </a:t>
            </a:r>
            <a:r>
              <a:rPr lang="en-US" sz="1600" dirty="0" smtClean="0"/>
              <a:t>Brian </a:t>
            </a:r>
            <a:r>
              <a:rPr lang="en-US" sz="1600" dirty="0"/>
              <a:t>Thibeault, </a:t>
            </a:r>
            <a:r>
              <a:rPr lang="en-US" sz="1600" dirty="0" smtClean="0"/>
              <a:t>Jack </a:t>
            </a:r>
            <a:r>
              <a:rPr lang="en-US" sz="1600" dirty="0" err="1" smtClean="0"/>
              <a:t>Ko</a:t>
            </a:r>
            <a:r>
              <a:rPr lang="en-US" sz="1600" dirty="0" smtClean="0"/>
              <a:t>, Gerry Robinson, Larry Coldren, Evelyn Hu </a:t>
            </a:r>
            <a:r>
              <a:rPr lang="en-US" sz="1600" b="1" dirty="0" smtClean="0"/>
              <a:t>1994-1997+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88601" y="1698894"/>
            <a:ext cx="6876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 Plating to bury VCSEL and spread heat</a:t>
            </a:r>
            <a:r>
              <a:rPr lang="en-US" dirty="0" smtClean="0"/>
              <a:t> – reduced thermal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Facilitate </a:t>
            </a:r>
            <a:r>
              <a:rPr lang="en-US" b="1" dirty="0" smtClean="0"/>
              <a:t>flip-chip</a:t>
            </a:r>
            <a:r>
              <a:rPr lang="en-US" dirty="0" smtClean="0"/>
              <a:t> bonding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resistance drops in half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crosstalk in 2-D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etching and regrowth for multi-wavelength 2-D arrays.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Integrated Microlensing </a:t>
            </a:r>
            <a:r>
              <a:rPr lang="en-US" dirty="0" smtClean="0"/>
              <a:t>on VCSEL arrays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41" y="1637791"/>
            <a:ext cx="2595645" cy="225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6" y="4116493"/>
            <a:ext cx="2915776" cy="22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7"/>
          <a:stretch/>
        </p:blipFill>
        <p:spPr bwMode="auto">
          <a:xfrm>
            <a:off x="524129" y="4133313"/>
            <a:ext cx="3281926" cy="22125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ETheme">
  <a:themeElements>
    <a:clrScheme name="CNS_template.tes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NS_template.test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NS_template.tes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S_template.test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ETheme" id="{8D138B7F-0A60-42A4-AB64-5D380C297A12}" vid="{65DBC1B8-3DE6-494C-857F-0BF853324393}"/>
    </a:ext>
  </a:extLst>
</a:theme>
</file>

<file path=ppt/theme/theme2.xml><?xml version="1.0" encoding="utf-8"?>
<a:theme xmlns:a="http://schemas.openxmlformats.org/drawingml/2006/main" name="CNS_template.test 1">
  <a:themeElements>
    <a:clrScheme name="CNS_template.tes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NS_template.test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NS_template.tes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S_template.test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S_template.test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NS_template.test 1">
  <a:themeElements>
    <a:clrScheme name="1_CNS_template.tes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NS_template.test 1">
      <a:majorFont>
        <a:latin typeface="Helvetic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40161" dir="4293903" algn="ctr" rotWithShape="0">
            <a:schemeClr val="bg2">
              <a:alpha val="50000"/>
            </a:schemeClr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92CDD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NS_template.tes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S_template.test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NS_template.test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S_template.test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S_template.test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S_template.test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NS_template.test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COETheme</Template>
  <TotalTime>3922</TotalTime>
  <Words>646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Helvetica</vt:lpstr>
      <vt:lpstr>Monotype Sorts</vt:lpstr>
      <vt:lpstr>Times</vt:lpstr>
      <vt:lpstr>Wingdings</vt:lpstr>
      <vt:lpstr>COETheme</vt:lpstr>
      <vt:lpstr>CNS_template.test 1</vt:lpstr>
      <vt:lpstr>1_CNS_template.test 1</vt:lpstr>
      <vt:lpstr>My years in the Coldren VCSEL  group</vt:lpstr>
      <vt:lpstr>A trip back to the past?</vt:lpstr>
      <vt:lpstr>Bottom Emitting VCSELS in 1991</vt:lpstr>
      <vt:lpstr>Improving Bottom Emitting VCSELs </vt:lpstr>
      <vt:lpstr>Intra-Cavity Contacted VCSELs</vt:lpstr>
      <vt:lpstr>Oxide Aperture VCSELs – Improved Device Scaling</vt:lpstr>
      <vt:lpstr>Aperture as a Lens - Tapered Aperture VCSELs</vt:lpstr>
      <vt:lpstr>Carrier Leakage – Eliminate Diffusion/Surface Loss</vt:lpstr>
      <vt:lpstr>Heat Sinking and Spreading, 1D&amp;2D arrays, Integrated Microlenses for Free Space Comm.</vt:lpstr>
      <vt:lpstr>Cryogenic VCSELs and Strained 850nm VCSELs</vt:lpstr>
      <vt:lpstr>Some Personal Reflections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Years of VCSELs</dc:title>
  <dc:creator>Brian Thibeault</dc:creator>
  <cp:lastModifiedBy>Brian Thibeault</cp:lastModifiedBy>
  <cp:revision>79</cp:revision>
  <dcterms:created xsi:type="dcterms:W3CDTF">2018-03-08T01:18:52Z</dcterms:created>
  <dcterms:modified xsi:type="dcterms:W3CDTF">2018-03-16T18:29:51Z</dcterms:modified>
</cp:coreProperties>
</file>